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71"/>
  </p:notesMasterIdLst>
  <p:sldIdLst>
    <p:sldId id="256" r:id="rId2"/>
    <p:sldId id="258" r:id="rId3"/>
    <p:sldId id="306" r:id="rId4"/>
    <p:sldId id="336" r:id="rId5"/>
    <p:sldId id="259" r:id="rId6"/>
    <p:sldId id="260" r:id="rId7"/>
    <p:sldId id="261" r:id="rId8"/>
    <p:sldId id="337" r:id="rId9"/>
    <p:sldId id="338" r:id="rId10"/>
    <p:sldId id="340" r:id="rId11"/>
    <p:sldId id="262" r:id="rId12"/>
    <p:sldId id="263" r:id="rId13"/>
    <p:sldId id="343" r:id="rId14"/>
    <p:sldId id="339" r:id="rId15"/>
    <p:sldId id="264" r:id="rId16"/>
    <p:sldId id="265" r:id="rId17"/>
    <p:sldId id="342" r:id="rId18"/>
    <p:sldId id="341" r:id="rId19"/>
    <p:sldId id="344" r:id="rId20"/>
    <p:sldId id="266" r:id="rId21"/>
    <p:sldId id="606" r:id="rId22"/>
    <p:sldId id="267" r:id="rId23"/>
    <p:sldId id="268" r:id="rId24"/>
    <p:sldId id="298" r:id="rId25"/>
    <p:sldId id="345" r:id="rId26"/>
    <p:sldId id="346" r:id="rId27"/>
    <p:sldId id="270" r:id="rId28"/>
    <p:sldId id="347" r:id="rId29"/>
    <p:sldId id="348" r:id="rId30"/>
    <p:sldId id="357" r:id="rId31"/>
    <p:sldId id="278" r:id="rId32"/>
    <p:sldId id="279" r:id="rId33"/>
    <p:sldId id="362" r:id="rId34"/>
    <p:sldId id="363" r:id="rId35"/>
    <p:sldId id="364" r:id="rId36"/>
    <p:sldId id="365" r:id="rId37"/>
    <p:sldId id="358" r:id="rId38"/>
    <p:sldId id="607" r:id="rId39"/>
    <p:sldId id="359" r:id="rId40"/>
    <p:sldId id="608" r:id="rId41"/>
    <p:sldId id="609" r:id="rId42"/>
    <p:sldId id="366" r:id="rId43"/>
    <p:sldId id="599" r:id="rId44"/>
    <p:sldId id="600" r:id="rId45"/>
    <p:sldId id="601" r:id="rId46"/>
    <p:sldId id="603" r:id="rId47"/>
    <p:sldId id="604" r:id="rId48"/>
    <p:sldId id="290" r:id="rId49"/>
    <p:sldId id="605" r:id="rId50"/>
    <p:sldId id="360" r:id="rId51"/>
    <p:sldId id="361" r:id="rId52"/>
    <p:sldId id="272" r:id="rId53"/>
    <p:sldId id="610" r:id="rId54"/>
    <p:sldId id="495" r:id="rId55"/>
    <p:sldId id="418" r:id="rId56"/>
    <p:sldId id="611" r:id="rId57"/>
    <p:sldId id="274" r:id="rId58"/>
    <p:sldId id="612" r:id="rId59"/>
    <p:sldId id="613" r:id="rId60"/>
    <p:sldId id="282" r:id="rId61"/>
    <p:sldId id="283" r:id="rId62"/>
    <p:sldId id="284" r:id="rId63"/>
    <p:sldId id="285" r:id="rId64"/>
    <p:sldId id="286" r:id="rId65"/>
    <p:sldId id="275" r:id="rId66"/>
    <p:sldId id="287" r:id="rId67"/>
    <p:sldId id="288" r:id="rId68"/>
    <p:sldId id="614" r:id="rId69"/>
    <p:sldId id="297"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33"/>
    <p:restoredTop sz="83443"/>
  </p:normalViewPr>
  <p:slideViewPr>
    <p:cSldViewPr snapToGrid="0" snapToObjects="1">
      <p:cViewPr varScale="1">
        <p:scale>
          <a:sx n="132" d="100"/>
          <a:sy n="132" d="100"/>
        </p:scale>
        <p:origin x="217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0FE190-B16B-4C6B-9E3F-99B638889FC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F8596C7-94D3-498C-8E66-5C1BE534AEF7}">
      <dgm:prSet/>
      <dgm:spPr/>
      <dgm:t>
        <a:bodyPr/>
        <a:lstStyle/>
        <a:p>
          <a:r>
            <a:rPr lang="en-US"/>
            <a:t>Commands and Queries</a:t>
          </a:r>
        </a:p>
      </dgm:t>
    </dgm:pt>
    <dgm:pt modelId="{F727B19F-C398-4A1F-B520-27AA7E1F9282}" type="parTrans" cxnId="{7CB5A23C-1C0E-4CF8-8A08-39DA403C99EC}">
      <dgm:prSet/>
      <dgm:spPr/>
      <dgm:t>
        <a:bodyPr/>
        <a:lstStyle/>
        <a:p>
          <a:endParaRPr lang="en-US"/>
        </a:p>
      </dgm:t>
    </dgm:pt>
    <dgm:pt modelId="{C0839375-2125-481B-AFE3-2519308195B5}" type="sibTrans" cxnId="{7CB5A23C-1C0E-4CF8-8A08-39DA403C99EC}">
      <dgm:prSet/>
      <dgm:spPr/>
      <dgm:t>
        <a:bodyPr/>
        <a:lstStyle/>
        <a:p>
          <a:endParaRPr lang="en-US"/>
        </a:p>
      </dgm:t>
    </dgm:pt>
    <dgm:pt modelId="{211C74AE-2647-4490-AE60-21D9305DF69A}">
      <dgm:prSet/>
      <dgm:spPr/>
      <dgm:t>
        <a:bodyPr/>
        <a:lstStyle/>
        <a:p>
          <a:r>
            <a:rPr lang="en-US"/>
            <a:t>Command Processor and Dispatcher</a:t>
          </a:r>
        </a:p>
      </dgm:t>
    </dgm:pt>
    <dgm:pt modelId="{F707D027-8481-43E7-BC0C-35C5439FD29F}" type="parTrans" cxnId="{72157CDA-27D3-467A-90D3-0EE9266BB94E}">
      <dgm:prSet/>
      <dgm:spPr/>
      <dgm:t>
        <a:bodyPr/>
        <a:lstStyle/>
        <a:p>
          <a:endParaRPr lang="en-US"/>
        </a:p>
      </dgm:t>
    </dgm:pt>
    <dgm:pt modelId="{DD540752-6AD5-4580-8321-CCC2181E2FC7}" type="sibTrans" cxnId="{72157CDA-27D3-467A-90D3-0EE9266BB94E}">
      <dgm:prSet/>
      <dgm:spPr/>
      <dgm:t>
        <a:bodyPr/>
        <a:lstStyle/>
        <a:p>
          <a:endParaRPr lang="en-US"/>
        </a:p>
      </dgm:t>
    </dgm:pt>
    <dgm:pt modelId="{0D4DB1A2-7BD2-4892-8EB2-74D8CF7251C3}">
      <dgm:prSet/>
      <dgm:spPr/>
      <dgm:t>
        <a:bodyPr/>
        <a:lstStyle/>
        <a:p>
          <a:r>
            <a:rPr lang="en-US"/>
            <a:t>Message Pump</a:t>
          </a:r>
        </a:p>
      </dgm:t>
    </dgm:pt>
    <dgm:pt modelId="{34EC7052-1F43-4C3F-AF3D-2E523A79389E}" type="parTrans" cxnId="{FC5EB5C2-91FB-4427-B770-267642A47B1E}">
      <dgm:prSet/>
      <dgm:spPr/>
      <dgm:t>
        <a:bodyPr/>
        <a:lstStyle/>
        <a:p>
          <a:endParaRPr lang="en-US"/>
        </a:p>
      </dgm:t>
    </dgm:pt>
    <dgm:pt modelId="{E3174A42-A3D0-4986-B6C4-A99DB4D5CE6D}" type="sibTrans" cxnId="{FC5EB5C2-91FB-4427-B770-267642A47B1E}">
      <dgm:prSet/>
      <dgm:spPr/>
      <dgm:t>
        <a:bodyPr/>
        <a:lstStyle/>
        <a:p>
          <a:endParaRPr lang="en-US"/>
        </a:p>
      </dgm:t>
    </dgm:pt>
    <dgm:pt modelId="{76FB38E4-A4B3-4554-87AB-7A1094FE9785}">
      <dgm:prSet/>
      <dgm:spPr/>
      <dgm:t>
        <a:bodyPr/>
        <a:lstStyle/>
        <a:p>
          <a:r>
            <a:rPr lang="en-US"/>
            <a:t>Commands vs. Events</a:t>
          </a:r>
        </a:p>
      </dgm:t>
    </dgm:pt>
    <dgm:pt modelId="{C4F0F972-D801-498A-87A2-014EC956ECB5}" type="parTrans" cxnId="{CB3FE3D5-936C-4C1D-8CB0-59EEFE089970}">
      <dgm:prSet/>
      <dgm:spPr/>
      <dgm:t>
        <a:bodyPr/>
        <a:lstStyle/>
        <a:p>
          <a:endParaRPr lang="en-US"/>
        </a:p>
      </dgm:t>
    </dgm:pt>
    <dgm:pt modelId="{F485895C-8194-4824-8A61-DFBA2A7D828E}" type="sibTrans" cxnId="{CB3FE3D5-936C-4C1D-8CB0-59EEFE089970}">
      <dgm:prSet/>
      <dgm:spPr/>
      <dgm:t>
        <a:bodyPr/>
        <a:lstStyle/>
        <a:p>
          <a:endParaRPr lang="en-US"/>
        </a:p>
      </dgm:t>
    </dgm:pt>
    <dgm:pt modelId="{506A321B-42F5-4527-B006-3F928BDA4513}">
      <dgm:prSet/>
      <dgm:spPr/>
      <dgm:t>
        <a:bodyPr/>
        <a:lstStyle/>
        <a:p>
          <a:r>
            <a:rPr lang="en-US" dirty="0"/>
            <a:t>Reactor vs. </a:t>
          </a:r>
          <a:r>
            <a:rPr lang="en-US" dirty="0" err="1"/>
            <a:t>Proactor</a:t>
          </a:r>
          <a:endParaRPr lang="en-US" dirty="0"/>
        </a:p>
      </dgm:t>
    </dgm:pt>
    <dgm:pt modelId="{E1FFBD00-6990-4198-842C-CB34498A96E3}" type="parTrans" cxnId="{FBCD123E-0D7A-40A3-A59E-FB9E99B6E571}">
      <dgm:prSet/>
      <dgm:spPr/>
      <dgm:t>
        <a:bodyPr/>
        <a:lstStyle/>
        <a:p>
          <a:endParaRPr lang="en-US"/>
        </a:p>
      </dgm:t>
    </dgm:pt>
    <dgm:pt modelId="{5518E81A-E6AC-46BE-A618-451F7B5F6087}" type="sibTrans" cxnId="{FBCD123E-0D7A-40A3-A59E-FB9E99B6E571}">
      <dgm:prSet/>
      <dgm:spPr/>
      <dgm:t>
        <a:bodyPr/>
        <a:lstStyle/>
        <a:p>
          <a:endParaRPr lang="en-US"/>
        </a:p>
      </dgm:t>
    </dgm:pt>
    <dgm:pt modelId="{8B64B6EE-A974-4096-8FF7-8E720B2C7DFC}">
      <dgm:prSet/>
      <dgm:spPr/>
      <dgm:t>
        <a:bodyPr/>
        <a:lstStyle/>
        <a:p>
          <a:r>
            <a:rPr lang="en-US" dirty="0"/>
            <a:t>Wrap-up</a:t>
          </a:r>
        </a:p>
      </dgm:t>
    </dgm:pt>
    <dgm:pt modelId="{D6A70C66-B10D-4570-B856-D3EDBFB78B90}" type="parTrans" cxnId="{389A6158-ED1A-4054-B247-609161D9DCBD}">
      <dgm:prSet/>
      <dgm:spPr/>
      <dgm:t>
        <a:bodyPr/>
        <a:lstStyle/>
        <a:p>
          <a:endParaRPr lang="en-US"/>
        </a:p>
      </dgm:t>
    </dgm:pt>
    <dgm:pt modelId="{AA2567EA-7C38-403E-8F0F-8E3172551495}" type="sibTrans" cxnId="{389A6158-ED1A-4054-B247-609161D9DCBD}">
      <dgm:prSet/>
      <dgm:spPr/>
      <dgm:t>
        <a:bodyPr/>
        <a:lstStyle/>
        <a:p>
          <a:endParaRPr lang="en-US"/>
        </a:p>
      </dgm:t>
    </dgm:pt>
    <dgm:pt modelId="{4B0BE4E0-3EC8-6840-A786-36B8F06C06B6}" type="pres">
      <dgm:prSet presAssocID="{ED0FE190-B16B-4C6B-9E3F-99B638889FCF}" presName="linear" presStyleCnt="0">
        <dgm:presLayoutVars>
          <dgm:animLvl val="lvl"/>
          <dgm:resizeHandles val="exact"/>
        </dgm:presLayoutVars>
      </dgm:prSet>
      <dgm:spPr/>
    </dgm:pt>
    <dgm:pt modelId="{6FEFF4D3-12AF-BD4D-9236-2A03DD9DF0C4}" type="pres">
      <dgm:prSet presAssocID="{AF8596C7-94D3-498C-8E66-5C1BE534AEF7}" presName="parentText" presStyleLbl="node1" presStyleIdx="0" presStyleCnt="6">
        <dgm:presLayoutVars>
          <dgm:chMax val="0"/>
          <dgm:bulletEnabled val="1"/>
        </dgm:presLayoutVars>
      </dgm:prSet>
      <dgm:spPr/>
    </dgm:pt>
    <dgm:pt modelId="{630DF4C1-B963-BE40-85D6-F2A167E94526}" type="pres">
      <dgm:prSet presAssocID="{C0839375-2125-481B-AFE3-2519308195B5}" presName="spacer" presStyleCnt="0"/>
      <dgm:spPr/>
    </dgm:pt>
    <dgm:pt modelId="{8E76BA9D-7B7C-2245-A36C-D4C32D2CEF12}" type="pres">
      <dgm:prSet presAssocID="{211C74AE-2647-4490-AE60-21D9305DF69A}" presName="parentText" presStyleLbl="node1" presStyleIdx="1" presStyleCnt="6">
        <dgm:presLayoutVars>
          <dgm:chMax val="0"/>
          <dgm:bulletEnabled val="1"/>
        </dgm:presLayoutVars>
      </dgm:prSet>
      <dgm:spPr/>
    </dgm:pt>
    <dgm:pt modelId="{6D5E6679-49B5-A24E-AE08-3EC9042C3779}" type="pres">
      <dgm:prSet presAssocID="{DD540752-6AD5-4580-8321-CCC2181E2FC7}" presName="spacer" presStyleCnt="0"/>
      <dgm:spPr/>
    </dgm:pt>
    <dgm:pt modelId="{D00D7DF2-1D1C-0F4A-9ECD-5072F4E029D3}" type="pres">
      <dgm:prSet presAssocID="{0D4DB1A2-7BD2-4892-8EB2-74D8CF7251C3}" presName="parentText" presStyleLbl="node1" presStyleIdx="2" presStyleCnt="6">
        <dgm:presLayoutVars>
          <dgm:chMax val="0"/>
          <dgm:bulletEnabled val="1"/>
        </dgm:presLayoutVars>
      </dgm:prSet>
      <dgm:spPr/>
    </dgm:pt>
    <dgm:pt modelId="{945FD99E-841C-FF48-9D24-26B19584304A}" type="pres">
      <dgm:prSet presAssocID="{E3174A42-A3D0-4986-B6C4-A99DB4D5CE6D}" presName="spacer" presStyleCnt="0"/>
      <dgm:spPr/>
    </dgm:pt>
    <dgm:pt modelId="{8C2E29E7-AFFB-D946-BB61-E7BCB20D0705}" type="pres">
      <dgm:prSet presAssocID="{76FB38E4-A4B3-4554-87AB-7A1094FE9785}" presName="parentText" presStyleLbl="node1" presStyleIdx="3" presStyleCnt="6">
        <dgm:presLayoutVars>
          <dgm:chMax val="0"/>
          <dgm:bulletEnabled val="1"/>
        </dgm:presLayoutVars>
      </dgm:prSet>
      <dgm:spPr/>
    </dgm:pt>
    <dgm:pt modelId="{E9EB90B2-D49A-7041-A1C2-89BDC78A0B72}" type="pres">
      <dgm:prSet presAssocID="{F485895C-8194-4824-8A61-DFBA2A7D828E}" presName="spacer" presStyleCnt="0"/>
      <dgm:spPr/>
    </dgm:pt>
    <dgm:pt modelId="{34D634F6-B3E7-FD44-9EC6-4AD63554993B}" type="pres">
      <dgm:prSet presAssocID="{506A321B-42F5-4527-B006-3F928BDA4513}" presName="parentText" presStyleLbl="node1" presStyleIdx="4" presStyleCnt="6">
        <dgm:presLayoutVars>
          <dgm:chMax val="0"/>
          <dgm:bulletEnabled val="1"/>
        </dgm:presLayoutVars>
      </dgm:prSet>
      <dgm:spPr/>
    </dgm:pt>
    <dgm:pt modelId="{22DCEC1F-68C2-7B4F-A0C9-7000C3F20232}" type="pres">
      <dgm:prSet presAssocID="{5518E81A-E6AC-46BE-A618-451F7B5F6087}" presName="spacer" presStyleCnt="0"/>
      <dgm:spPr/>
    </dgm:pt>
    <dgm:pt modelId="{FB6B1FD7-5A56-4342-9E8E-75F60F8ACD09}" type="pres">
      <dgm:prSet presAssocID="{8B64B6EE-A974-4096-8FF7-8E720B2C7DFC}" presName="parentText" presStyleLbl="node1" presStyleIdx="5" presStyleCnt="6">
        <dgm:presLayoutVars>
          <dgm:chMax val="0"/>
          <dgm:bulletEnabled val="1"/>
        </dgm:presLayoutVars>
      </dgm:prSet>
      <dgm:spPr/>
    </dgm:pt>
  </dgm:ptLst>
  <dgm:cxnLst>
    <dgm:cxn modelId="{2C468F04-ED50-3F4B-8F47-E1D0996BC884}" type="presOf" srcId="{8B64B6EE-A974-4096-8FF7-8E720B2C7DFC}" destId="{FB6B1FD7-5A56-4342-9E8E-75F60F8ACD09}" srcOrd="0" destOrd="0" presId="urn:microsoft.com/office/officeart/2005/8/layout/vList2"/>
    <dgm:cxn modelId="{E08B9E18-7616-4242-A0A8-24A3FCF6A8EE}" type="presOf" srcId="{76FB38E4-A4B3-4554-87AB-7A1094FE9785}" destId="{8C2E29E7-AFFB-D946-BB61-E7BCB20D0705}" srcOrd="0" destOrd="0" presId="urn:microsoft.com/office/officeart/2005/8/layout/vList2"/>
    <dgm:cxn modelId="{A898B32A-BEA8-C646-AF7E-7375F1E99B67}" type="presOf" srcId="{506A321B-42F5-4527-B006-3F928BDA4513}" destId="{34D634F6-B3E7-FD44-9EC6-4AD63554993B}" srcOrd="0" destOrd="0" presId="urn:microsoft.com/office/officeart/2005/8/layout/vList2"/>
    <dgm:cxn modelId="{7CB5A23C-1C0E-4CF8-8A08-39DA403C99EC}" srcId="{ED0FE190-B16B-4C6B-9E3F-99B638889FCF}" destId="{AF8596C7-94D3-498C-8E66-5C1BE534AEF7}" srcOrd="0" destOrd="0" parTransId="{F727B19F-C398-4A1F-B520-27AA7E1F9282}" sibTransId="{C0839375-2125-481B-AFE3-2519308195B5}"/>
    <dgm:cxn modelId="{D1556C3D-1BD9-CA4E-BFA3-E69688CF83EA}" type="presOf" srcId="{211C74AE-2647-4490-AE60-21D9305DF69A}" destId="{8E76BA9D-7B7C-2245-A36C-D4C32D2CEF12}" srcOrd="0" destOrd="0" presId="urn:microsoft.com/office/officeart/2005/8/layout/vList2"/>
    <dgm:cxn modelId="{FBCD123E-0D7A-40A3-A59E-FB9E99B6E571}" srcId="{ED0FE190-B16B-4C6B-9E3F-99B638889FCF}" destId="{506A321B-42F5-4527-B006-3F928BDA4513}" srcOrd="4" destOrd="0" parTransId="{E1FFBD00-6990-4198-842C-CB34498A96E3}" sibTransId="{5518E81A-E6AC-46BE-A618-451F7B5F6087}"/>
    <dgm:cxn modelId="{389A6158-ED1A-4054-B247-609161D9DCBD}" srcId="{ED0FE190-B16B-4C6B-9E3F-99B638889FCF}" destId="{8B64B6EE-A974-4096-8FF7-8E720B2C7DFC}" srcOrd="5" destOrd="0" parTransId="{D6A70C66-B10D-4570-B856-D3EDBFB78B90}" sibTransId="{AA2567EA-7C38-403E-8F0F-8E3172551495}"/>
    <dgm:cxn modelId="{B1FCB7AF-5BBF-2942-A48C-E6C5EC8A441D}" type="presOf" srcId="{AF8596C7-94D3-498C-8E66-5C1BE534AEF7}" destId="{6FEFF4D3-12AF-BD4D-9236-2A03DD9DF0C4}" srcOrd="0" destOrd="0" presId="urn:microsoft.com/office/officeart/2005/8/layout/vList2"/>
    <dgm:cxn modelId="{21E2EDB3-6066-5643-916B-64B1C4614464}" type="presOf" srcId="{0D4DB1A2-7BD2-4892-8EB2-74D8CF7251C3}" destId="{D00D7DF2-1D1C-0F4A-9ECD-5072F4E029D3}" srcOrd="0" destOrd="0" presId="urn:microsoft.com/office/officeart/2005/8/layout/vList2"/>
    <dgm:cxn modelId="{FC5EB5C2-91FB-4427-B770-267642A47B1E}" srcId="{ED0FE190-B16B-4C6B-9E3F-99B638889FCF}" destId="{0D4DB1A2-7BD2-4892-8EB2-74D8CF7251C3}" srcOrd="2" destOrd="0" parTransId="{34EC7052-1F43-4C3F-AF3D-2E523A79389E}" sibTransId="{E3174A42-A3D0-4986-B6C4-A99DB4D5CE6D}"/>
    <dgm:cxn modelId="{CB3FE3D5-936C-4C1D-8CB0-59EEFE089970}" srcId="{ED0FE190-B16B-4C6B-9E3F-99B638889FCF}" destId="{76FB38E4-A4B3-4554-87AB-7A1094FE9785}" srcOrd="3" destOrd="0" parTransId="{C4F0F972-D801-498A-87A2-014EC956ECB5}" sibTransId="{F485895C-8194-4824-8A61-DFBA2A7D828E}"/>
    <dgm:cxn modelId="{72157CDA-27D3-467A-90D3-0EE9266BB94E}" srcId="{ED0FE190-B16B-4C6B-9E3F-99B638889FCF}" destId="{211C74AE-2647-4490-AE60-21D9305DF69A}" srcOrd="1" destOrd="0" parTransId="{F707D027-8481-43E7-BC0C-35C5439FD29F}" sibTransId="{DD540752-6AD5-4580-8321-CCC2181E2FC7}"/>
    <dgm:cxn modelId="{6BF61FEF-B6DC-AC4B-A773-91DD687269F5}" type="presOf" srcId="{ED0FE190-B16B-4C6B-9E3F-99B638889FCF}" destId="{4B0BE4E0-3EC8-6840-A786-36B8F06C06B6}" srcOrd="0" destOrd="0" presId="urn:microsoft.com/office/officeart/2005/8/layout/vList2"/>
    <dgm:cxn modelId="{9912F446-29E0-7541-8592-55EE7351EB9B}" type="presParOf" srcId="{4B0BE4E0-3EC8-6840-A786-36B8F06C06B6}" destId="{6FEFF4D3-12AF-BD4D-9236-2A03DD9DF0C4}" srcOrd="0" destOrd="0" presId="urn:microsoft.com/office/officeart/2005/8/layout/vList2"/>
    <dgm:cxn modelId="{E614029C-D6B6-1F4C-A331-3A6739C23A02}" type="presParOf" srcId="{4B0BE4E0-3EC8-6840-A786-36B8F06C06B6}" destId="{630DF4C1-B963-BE40-85D6-F2A167E94526}" srcOrd="1" destOrd="0" presId="urn:microsoft.com/office/officeart/2005/8/layout/vList2"/>
    <dgm:cxn modelId="{3E3720E8-325D-804A-B0DE-76C9AD0F386E}" type="presParOf" srcId="{4B0BE4E0-3EC8-6840-A786-36B8F06C06B6}" destId="{8E76BA9D-7B7C-2245-A36C-D4C32D2CEF12}" srcOrd="2" destOrd="0" presId="urn:microsoft.com/office/officeart/2005/8/layout/vList2"/>
    <dgm:cxn modelId="{A5C626BF-652C-D849-9F0E-8B41E6C65E65}" type="presParOf" srcId="{4B0BE4E0-3EC8-6840-A786-36B8F06C06B6}" destId="{6D5E6679-49B5-A24E-AE08-3EC9042C3779}" srcOrd="3" destOrd="0" presId="urn:microsoft.com/office/officeart/2005/8/layout/vList2"/>
    <dgm:cxn modelId="{E595B456-7F56-1B47-A051-54D6A7391CF4}" type="presParOf" srcId="{4B0BE4E0-3EC8-6840-A786-36B8F06C06B6}" destId="{D00D7DF2-1D1C-0F4A-9ECD-5072F4E029D3}" srcOrd="4" destOrd="0" presId="urn:microsoft.com/office/officeart/2005/8/layout/vList2"/>
    <dgm:cxn modelId="{3C35A75C-FE10-EF42-960C-CA97C1CC05C9}" type="presParOf" srcId="{4B0BE4E0-3EC8-6840-A786-36B8F06C06B6}" destId="{945FD99E-841C-FF48-9D24-26B19584304A}" srcOrd="5" destOrd="0" presId="urn:microsoft.com/office/officeart/2005/8/layout/vList2"/>
    <dgm:cxn modelId="{4CF43310-E6AA-3F4A-8A9F-62C38E6DAB13}" type="presParOf" srcId="{4B0BE4E0-3EC8-6840-A786-36B8F06C06B6}" destId="{8C2E29E7-AFFB-D946-BB61-E7BCB20D0705}" srcOrd="6" destOrd="0" presId="urn:microsoft.com/office/officeart/2005/8/layout/vList2"/>
    <dgm:cxn modelId="{E2B60B0F-0EEF-8245-861C-37371C6277AA}" type="presParOf" srcId="{4B0BE4E0-3EC8-6840-A786-36B8F06C06B6}" destId="{E9EB90B2-D49A-7041-A1C2-89BDC78A0B72}" srcOrd="7" destOrd="0" presId="urn:microsoft.com/office/officeart/2005/8/layout/vList2"/>
    <dgm:cxn modelId="{29EA88EB-6DEF-0842-8F13-22F248177AE9}" type="presParOf" srcId="{4B0BE4E0-3EC8-6840-A786-36B8F06C06B6}" destId="{34D634F6-B3E7-FD44-9EC6-4AD63554993B}" srcOrd="8" destOrd="0" presId="urn:microsoft.com/office/officeart/2005/8/layout/vList2"/>
    <dgm:cxn modelId="{44DBC5DD-4250-CB40-9C50-4DEBE280727B}" type="presParOf" srcId="{4B0BE4E0-3EC8-6840-A786-36B8F06C06B6}" destId="{22DCEC1F-68C2-7B4F-A0C9-7000C3F20232}" srcOrd="9" destOrd="0" presId="urn:microsoft.com/office/officeart/2005/8/layout/vList2"/>
    <dgm:cxn modelId="{81A93FF2-B79A-7245-B3CE-6F33239748D2}" type="presParOf" srcId="{4B0BE4E0-3EC8-6840-A786-36B8F06C06B6}" destId="{FB6B1FD7-5A56-4342-9E8E-75F60F8ACD0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6D330C-333B-43FC-A57E-324BA7A509D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5C11DB3-0C19-4C89-8E1D-9FFDFB138802}">
      <dgm:prSet/>
      <dgm:spPr/>
      <dgm:t>
        <a:bodyPr/>
        <a:lstStyle/>
        <a:p>
          <a:r>
            <a:rPr lang="en-US" b="1" dirty="0"/>
            <a:t>Command</a:t>
          </a:r>
          <a:r>
            <a:rPr lang="en-US" dirty="0"/>
            <a:t> - Declares an interface for executing an operation.</a:t>
          </a:r>
        </a:p>
      </dgm:t>
    </dgm:pt>
    <dgm:pt modelId="{2E1B6F93-0D23-4A8E-8982-F5C9C10E82A2}" type="parTrans" cxnId="{39138229-ABE4-4D68-AE51-EABC7EC0B8C3}">
      <dgm:prSet/>
      <dgm:spPr/>
      <dgm:t>
        <a:bodyPr/>
        <a:lstStyle/>
        <a:p>
          <a:endParaRPr lang="en-US"/>
        </a:p>
      </dgm:t>
    </dgm:pt>
    <dgm:pt modelId="{68529334-6071-4DA7-8814-CF120BC28A35}" type="sibTrans" cxnId="{39138229-ABE4-4D68-AE51-EABC7EC0B8C3}">
      <dgm:prSet/>
      <dgm:spPr/>
      <dgm:t>
        <a:bodyPr/>
        <a:lstStyle/>
        <a:p>
          <a:endParaRPr lang="en-US"/>
        </a:p>
      </dgm:t>
    </dgm:pt>
    <dgm:pt modelId="{5FB3642D-A35A-49EE-AA3F-7998E2BBED96}">
      <dgm:prSet/>
      <dgm:spPr/>
      <dgm:t>
        <a:bodyPr/>
        <a:lstStyle/>
        <a:p>
          <a:r>
            <a:rPr lang="en-US" b="1" dirty="0"/>
            <a:t>ConcreteCommand</a:t>
          </a:r>
          <a:r>
            <a:rPr lang="en-US" dirty="0"/>
            <a:t> –Defines a binding between a </a:t>
          </a:r>
          <a:r>
            <a:rPr lang="en-US" b="1" dirty="0"/>
            <a:t>Receiver</a:t>
          </a:r>
          <a:r>
            <a:rPr lang="en-US" dirty="0"/>
            <a:t> object and an action. Implements Execute by invoking the corresponding operation(s) on the </a:t>
          </a:r>
          <a:r>
            <a:rPr lang="en-US" b="1" dirty="0"/>
            <a:t>Receiver</a:t>
          </a:r>
          <a:r>
            <a:rPr lang="en-US" dirty="0"/>
            <a:t>.</a:t>
          </a:r>
        </a:p>
      </dgm:t>
    </dgm:pt>
    <dgm:pt modelId="{5B60D64A-BD89-4EED-A87C-FD645E4FF644}" type="parTrans" cxnId="{DFBABBB5-7111-4CF3-83CE-187E2406B933}">
      <dgm:prSet/>
      <dgm:spPr/>
      <dgm:t>
        <a:bodyPr/>
        <a:lstStyle/>
        <a:p>
          <a:endParaRPr lang="en-US"/>
        </a:p>
      </dgm:t>
    </dgm:pt>
    <dgm:pt modelId="{8F824436-E9E5-401D-B90A-78348F40708E}" type="sibTrans" cxnId="{DFBABBB5-7111-4CF3-83CE-187E2406B933}">
      <dgm:prSet/>
      <dgm:spPr/>
      <dgm:t>
        <a:bodyPr/>
        <a:lstStyle/>
        <a:p>
          <a:endParaRPr lang="en-US"/>
        </a:p>
      </dgm:t>
    </dgm:pt>
    <dgm:pt modelId="{CB52DD68-1B25-4202-BB24-A35724ED039C}">
      <dgm:prSet/>
      <dgm:spPr/>
      <dgm:t>
        <a:bodyPr/>
        <a:lstStyle/>
        <a:p>
          <a:r>
            <a:rPr lang="en-US" b="1"/>
            <a:t>Client</a:t>
          </a:r>
          <a:r>
            <a:rPr lang="en-US"/>
            <a:t> – creates a </a:t>
          </a:r>
          <a:r>
            <a:rPr lang="en-US" b="1"/>
            <a:t>ConcreteCommand</a:t>
          </a:r>
          <a:r>
            <a:rPr lang="en-US"/>
            <a:t> object and sets its </a:t>
          </a:r>
          <a:r>
            <a:rPr lang="en-US" b="1"/>
            <a:t>Receiver</a:t>
          </a:r>
          <a:r>
            <a:rPr lang="en-US"/>
            <a:t>.</a:t>
          </a:r>
        </a:p>
      </dgm:t>
    </dgm:pt>
    <dgm:pt modelId="{3F986531-183C-4C31-98D5-DF19CBCC2E4D}" type="parTrans" cxnId="{7CAD4BC6-25E5-47D6-BD70-19AC1846AC86}">
      <dgm:prSet/>
      <dgm:spPr/>
      <dgm:t>
        <a:bodyPr/>
        <a:lstStyle/>
        <a:p>
          <a:endParaRPr lang="en-US"/>
        </a:p>
      </dgm:t>
    </dgm:pt>
    <dgm:pt modelId="{3D9B54F4-1E5C-40A7-B70E-390813B801BF}" type="sibTrans" cxnId="{7CAD4BC6-25E5-47D6-BD70-19AC1846AC86}">
      <dgm:prSet/>
      <dgm:spPr/>
      <dgm:t>
        <a:bodyPr/>
        <a:lstStyle/>
        <a:p>
          <a:endParaRPr lang="en-US"/>
        </a:p>
      </dgm:t>
    </dgm:pt>
    <dgm:pt modelId="{CA0EA4C2-CA74-4003-854F-24A34691E285}">
      <dgm:prSet/>
      <dgm:spPr/>
      <dgm:t>
        <a:bodyPr/>
        <a:lstStyle/>
        <a:p>
          <a:r>
            <a:rPr lang="en-US" b="1"/>
            <a:t>Invoker</a:t>
          </a:r>
          <a:r>
            <a:rPr lang="en-US"/>
            <a:t> - asks the </a:t>
          </a:r>
          <a:r>
            <a:rPr lang="en-US" b="1"/>
            <a:t>Command</a:t>
          </a:r>
          <a:r>
            <a:rPr lang="en-US"/>
            <a:t> to carry out the request.</a:t>
          </a:r>
        </a:p>
      </dgm:t>
    </dgm:pt>
    <dgm:pt modelId="{37C06505-F65C-4344-A231-59908F1F3630}" type="parTrans" cxnId="{4B9AD025-5E62-48BE-A4C3-6DCDD7B72F98}">
      <dgm:prSet/>
      <dgm:spPr/>
      <dgm:t>
        <a:bodyPr/>
        <a:lstStyle/>
        <a:p>
          <a:endParaRPr lang="en-US"/>
        </a:p>
      </dgm:t>
    </dgm:pt>
    <dgm:pt modelId="{DC137DD1-E96B-4FC9-A56D-E55D1CAA457E}" type="sibTrans" cxnId="{4B9AD025-5E62-48BE-A4C3-6DCDD7B72F98}">
      <dgm:prSet/>
      <dgm:spPr/>
      <dgm:t>
        <a:bodyPr/>
        <a:lstStyle/>
        <a:p>
          <a:endParaRPr lang="en-US"/>
        </a:p>
      </dgm:t>
    </dgm:pt>
    <dgm:pt modelId="{395EBAD8-EC00-9547-9201-B80E471EB416}" type="pres">
      <dgm:prSet presAssocID="{576D330C-333B-43FC-A57E-324BA7A509D6}" presName="linear" presStyleCnt="0">
        <dgm:presLayoutVars>
          <dgm:animLvl val="lvl"/>
          <dgm:resizeHandles val="exact"/>
        </dgm:presLayoutVars>
      </dgm:prSet>
      <dgm:spPr/>
    </dgm:pt>
    <dgm:pt modelId="{0646DCF2-F8A8-634A-94BC-F3CAFD8DFC04}" type="pres">
      <dgm:prSet presAssocID="{65C11DB3-0C19-4C89-8E1D-9FFDFB138802}" presName="parentText" presStyleLbl="node1" presStyleIdx="0" presStyleCnt="4">
        <dgm:presLayoutVars>
          <dgm:chMax val="0"/>
          <dgm:bulletEnabled val="1"/>
        </dgm:presLayoutVars>
      </dgm:prSet>
      <dgm:spPr/>
    </dgm:pt>
    <dgm:pt modelId="{C99769A5-3AEF-5A46-B906-4A0BE1D3FC72}" type="pres">
      <dgm:prSet presAssocID="{68529334-6071-4DA7-8814-CF120BC28A35}" presName="spacer" presStyleCnt="0"/>
      <dgm:spPr/>
    </dgm:pt>
    <dgm:pt modelId="{7461545C-5C8B-9E4A-BA08-4BB53A134D93}" type="pres">
      <dgm:prSet presAssocID="{5FB3642D-A35A-49EE-AA3F-7998E2BBED96}" presName="parentText" presStyleLbl="node1" presStyleIdx="1" presStyleCnt="4">
        <dgm:presLayoutVars>
          <dgm:chMax val="0"/>
          <dgm:bulletEnabled val="1"/>
        </dgm:presLayoutVars>
      </dgm:prSet>
      <dgm:spPr/>
    </dgm:pt>
    <dgm:pt modelId="{ACC33F46-57B6-2146-8CA5-D22C9A13F6A8}" type="pres">
      <dgm:prSet presAssocID="{8F824436-E9E5-401D-B90A-78348F40708E}" presName="spacer" presStyleCnt="0"/>
      <dgm:spPr/>
    </dgm:pt>
    <dgm:pt modelId="{4CC6EA4B-F323-8D41-82A4-1959947A7247}" type="pres">
      <dgm:prSet presAssocID="{CB52DD68-1B25-4202-BB24-A35724ED039C}" presName="parentText" presStyleLbl="node1" presStyleIdx="2" presStyleCnt="4">
        <dgm:presLayoutVars>
          <dgm:chMax val="0"/>
          <dgm:bulletEnabled val="1"/>
        </dgm:presLayoutVars>
      </dgm:prSet>
      <dgm:spPr/>
    </dgm:pt>
    <dgm:pt modelId="{5AB61219-4568-1343-B3AF-8D0C99B2F88A}" type="pres">
      <dgm:prSet presAssocID="{3D9B54F4-1E5C-40A7-B70E-390813B801BF}" presName="spacer" presStyleCnt="0"/>
      <dgm:spPr/>
    </dgm:pt>
    <dgm:pt modelId="{C5FA45C0-552E-BB43-AFA8-BBF9D3A5F6BD}" type="pres">
      <dgm:prSet presAssocID="{CA0EA4C2-CA74-4003-854F-24A34691E285}" presName="parentText" presStyleLbl="node1" presStyleIdx="3" presStyleCnt="4">
        <dgm:presLayoutVars>
          <dgm:chMax val="0"/>
          <dgm:bulletEnabled val="1"/>
        </dgm:presLayoutVars>
      </dgm:prSet>
      <dgm:spPr/>
    </dgm:pt>
  </dgm:ptLst>
  <dgm:cxnLst>
    <dgm:cxn modelId="{4B9AD025-5E62-48BE-A4C3-6DCDD7B72F98}" srcId="{576D330C-333B-43FC-A57E-324BA7A509D6}" destId="{CA0EA4C2-CA74-4003-854F-24A34691E285}" srcOrd="3" destOrd="0" parTransId="{37C06505-F65C-4344-A231-59908F1F3630}" sibTransId="{DC137DD1-E96B-4FC9-A56D-E55D1CAA457E}"/>
    <dgm:cxn modelId="{39138229-ABE4-4D68-AE51-EABC7EC0B8C3}" srcId="{576D330C-333B-43FC-A57E-324BA7A509D6}" destId="{65C11DB3-0C19-4C89-8E1D-9FFDFB138802}" srcOrd="0" destOrd="0" parTransId="{2E1B6F93-0D23-4A8E-8982-F5C9C10E82A2}" sibTransId="{68529334-6071-4DA7-8814-CF120BC28A35}"/>
    <dgm:cxn modelId="{7994AD67-F66B-304E-863B-0048B63BF81D}" type="presOf" srcId="{CA0EA4C2-CA74-4003-854F-24A34691E285}" destId="{C5FA45C0-552E-BB43-AFA8-BBF9D3A5F6BD}" srcOrd="0" destOrd="0" presId="urn:microsoft.com/office/officeart/2005/8/layout/vList2"/>
    <dgm:cxn modelId="{731B5582-F07A-8741-B403-F083CA4FD507}" type="presOf" srcId="{5FB3642D-A35A-49EE-AA3F-7998E2BBED96}" destId="{7461545C-5C8B-9E4A-BA08-4BB53A134D93}" srcOrd="0" destOrd="0" presId="urn:microsoft.com/office/officeart/2005/8/layout/vList2"/>
    <dgm:cxn modelId="{76A3AB8F-D269-E247-BAC9-5B70F9D3ED5B}" type="presOf" srcId="{576D330C-333B-43FC-A57E-324BA7A509D6}" destId="{395EBAD8-EC00-9547-9201-B80E471EB416}" srcOrd="0" destOrd="0" presId="urn:microsoft.com/office/officeart/2005/8/layout/vList2"/>
    <dgm:cxn modelId="{DFBABBB5-7111-4CF3-83CE-187E2406B933}" srcId="{576D330C-333B-43FC-A57E-324BA7A509D6}" destId="{5FB3642D-A35A-49EE-AA3F-7998E2BBED96}" srcOrd="1" destOrd="0" parTransId="{5B60D64A-BD89-4EED-A87C-FD645E4FF644}" sibTransId="{8F824436-E9E5-401D-B90A-78348F40708E}"/>
    <dgm:cxn modelId="{7CAD4BC6-25E5-47D6-BD70-19AC1846AC86}" srcId="{576D330C-333B-43FC-A57E-324BA7A509D6}" destId="{CB52DD68-1B25-4202-BB24-A35724ED039C}" srcOrd="2" destOrd="0" parTransId="{3F986531-183C-4C31-98D5-DF19CBCC2E4D}" sibTransId="{3D9B54F4-1E5C-40A7-B70E-390813B801BF}"/>
    <dgm:cxn modelId="{17DB2DD0-6F63-6349-9512-D703690985F9}" type="presOf" srcId="{CB52DD68-1B25-4202-BB24-A35724ED039C}" destId="{4CC6EA4B-F323-8D41-82A4-1959947A7247}" srcOrd="0" destOrd="0" presId="urn:microsoft.com/office/officeart/2005/8/layout/vList2"/>
    <dgm:cxn modelId="{56DA2DD9-EE14-AA4B-93BC-D86C850F6C78}" type="presOf" srcId="{65C11DB3-0C19-4C89-8E1D-9FFDFB138802}" destId="{0646DCF2-F8A8-634A-94BC-F3CAFD8DFC04}" srcOrd="0" destOrd="0" presId="urn:microsoft.com/office/officeart/2005/8/layout/vList2"/>
    <dgm:cxn modelId="{1C843A79-6F3F-5148-9337-7F474397BE04}" type="presParOf" srcId="{395EBAD8-EC00-9547-9201-B80E471EB416}" destId="{0646DCF2-F8A8-634A-94BC-F3CAFD8DFC04}" srcOrd="0" destOrd="0" presId="urn:microsoft.com/office/officeart/2005/8/layout/vList2"/>
    <dgm:cxn modelId="{7BD1B8AD-DF07-204C-B515-DCA120A57E05}" type="presParOf" srcId="{395EBAD8-EC00-9547-9201-B80E471EB416}" destId="{C99769A5-3AEF-5A46-B906-4A0BE1D3FC72}" srcOrd="1" destOrd="0" presId="urn:microsoft.com/office/officeart/2005/8/layout/vList2"/>
    <dgm:cxn modelId="{5491A809-B61F-5C42-88C3-F57FC04DC8B4}" type="presParOf" srcId="{395EBAD8-EC00-9547-9201-B80E471EB416}" destId="{7461545C-5C8B-9E4A-BA08-4BB53A134D93}" srcOrd="2" destOrd="0" presId="urn:microsoft.com/office/officeart/2005/8/layout/vList2"/>
    <dgm:cxn modelId="{C3E4DCC3-5B65-914D-A0D3-C9F2A976701B}" type="presParOf" srcId="{395EBAD8-EC00-9547-9201-B80E471EB416}" destId="{ACC33F46-57B6-2146-8CA5-D22C9A13F6A8}" srcOrd="3" destOrd="0" presId="urn:microsoft.com/office/officeart/2005/8/layout/vList2"/>
    <dgm:cxn modelId="{8FA4C810-BE5B-134D-AE46-D66C8ACEBD4F}" type="presParOf" srcId="{395EBAD8-EC00-9547-9201-B80E471EB416}" destId="{4CC6EA4B-F323-8D41-82A4-1959947A7247}" srcOrd="4" destOrd="0" presId="urn:microsoft.com/office/officeart/2005/8/layout/vList2"/>
    <dgm:cxn modelId="{5B1AE71D-1446-5242-A157-32B207615B83}" type="presParOf" srcId="{395EBAD8-EC00-9547-9201-B80E471EB416}" destId="{5AB61219-4568-1343-B3AF-8D0C99B2F88A}" srcOrd="5" destOrd="0" presId="urn:microsoft.com/office/officeart/2005/8/layout/vList2"/>
    <dgm:cxn modelId="{17B3B65D-2DE4-0944-B93E-B6D85FC683C7}" type="presParOf" srcId="{395EBAD8-EC00-9547-9201-B80E471EB416}" destId="{C5FA45C0-552E-BB43-AFA8-BBF9D3A5F6BD}"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F19ACF-DCED-0244-A99B-B7EED49509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77D54E23-B061-8A4E-BB2B-6A72BEC845F9}">
      <dgm:prSet phldrT="[Text]"/>
      <dgm:spPr/>
      <dgm:t>
        <a:bodyPr/>
        <a:lstStyle/>
        <a:p>
          <a:r>
            <a:rPr lang="en-US" dirty="0"/>
            <a:t>An </a:t>
          </a:r>
          <a:r>
            <a:rPr lang="en-US" b="1" dirty="0"/>
            <a:t>Invoker</a:t>
          </a:r>
          <a:r>
            <a:rPr lang="en-US" dirty="0"/>
            <a:t> object knows about the concrete Command object.</a:t>
          </a:r>
          <a:endParaRPr lang="en-GB" dirty="0"/>
        </a:p>
      </dgm:t>
    </dgm:pt>
    <dgm:pt modelId="{568D7866-82BF-854F-B221-2225465D9BB4}" type="parTrans" cxnId="{52067FEA-E9FF-C04E-85B6-01E5F5A12909}">
      <dgm:prSet/>
      <dgm:spPr/>
      <dgm:t>
        <a:bodyPr/>
        <a:lstStyle/>
        <a:p>
          <a:endParaRPr lang="en-GB"/>
        </a:p>
      </dgm:t>
    </dgm:pt>
    <dgm:pt modelId="{9DC34C98-1AE5-3E44-8981-3C28AD6953FD}" type="sibTrans" cxnId="{52067FEA-E9FF-C04E-85B6-01E5F5A12909}">
      <dgm:prSet/>
      <dgm:spPr/>
      <dgm:t>
        <a:bodyPr/>
        <a:lstStyle/>
        <a:p>
          <a:endParaRPr lang="en-GB"/>
        </a:p>
      </dgm:t>
    </dgm:pt>
    <dgm:pt modelId="{D5D26D04-B87C-AD47-99BC-C706B1333C32}">
      <dgm:prSet/>
      <dgm:spPr/>
      <dgm:t>
        <a:bodyPr/>
        <a:lstStyle/>
        <a:p>
          <a:r>
            <a:rPr lang="en-US" dirty="0"/>
            <a:t>The </a:t>
          </a:r>
          <a:r>
            <a:rPr lang="en-US" b="1" dirty="0"/>
            <a:t>Invoker</a:t>
          </a:r>
          <a:r>
            <a:rPr lang="en-US" dirty="0"/>
            <a:t> issues a request by calling </a:t>
          </a:r>
          <a:r>
            <a:rPr lang="en-US" i="1" dirty="0"/>
            <a:t>Execute</a:t>
          </a:r>
          <a:r>
            <a:rPr lang="en-US" dirty="0"/>
            <a:t> on the </a:t>
          </a:r>
          <a:r>
            <a:rPr lang="en-US" b="1" dirty="0"/>
            <a:t>Command</a:t>
          </a:r>
          <a:r>
            <a:rPr lang="en-US" dirty="0"/>
            <a:t>. </a:t>
          </a:r>
          <a:endParaRPr lang="en-GB" dirty="0"/>
        </a:p>
      </dgm:t>
    </dgm:pt>
    <dgm:pt modelId="{26F5981E-2009-B84B-840E-585F3FF77E07}" type="parTrans" cxnId="{857CF574-C808-9248-B966-961F3EAA900B}">
      <dgm:prSet/>
      <dgm:spPr/>
      <dgm:t>
        <a:bodyPr/>
        <a:lstStyle/>
        <a:p>
          <a:endParaRPr lang="en-GB"/>
        </a:p>
      </dgm:t>
    </dgm:pt>
    <dgm:pt modelId="{4A164574-3C3D-6548-8901-21760E3F2FA6}" type="sibTrans" cxnId="{857CF574-C808-9248-B966-961F3EAA900B}">
      <dgm:prSet/>
      <dgm:spPr/>
      <dgm:t>
        <a:bodyPr/>
        <a:lstStyle/>
        <a:p>
          <a:endParaRPr lang="en-GB"/>
        </a:p>
      </dgm:t>
    </dgm:pt>
    <dgm:pt modelId="{DFA9148A-8AD2-5740-A0E5-9BF7D751E71E}">
      <dgm:prSet/>
      <dgm:spPr/>
      <dgm:t>
        <a:bodyPr/>
        <a:lstStyle/>
        <a:p>
          <a:r>
            <a:rPr lang="en-US" dirty="0"/>
            <a:t>When commands are un-doable, the Command stores state for </a:t>
          </a:r>
          <a:r>
            <a:rPr lang="en-US" b="1" dirty="0"/>
            <a:t>undoing</a:t>
          </a:r>
          <a:r>
            <a:rPr lang="en-US" dirty="0"/>
            <a:t> the command prior to invoking Execute.</a:t>
          </a:r>
          <a:endParaRPr lang="en-GB" dirty="0"/>
        </a:p>
      </dgm:t>
    </dgm:pt>
    <dgm:pt modelId="{B73424DC-994B-FD4F-8E25-65852F03DBBF}" type="parTrans" cxnId="{CEC75549-3708-7648-9522-8FFF8AF1317B}">
      <dgm:prSet/>
      <dgm:spPr/>
      <dgm:t>
        <a:bodyPr/>
        <a:lstStyle/>
        <a:p>
          <a:endParaRPr lang="en-GB"/>
        </a:p>
      </dgm:t>
    </dgm:pt>
    <dgm:pt modelId="{34AFB784-B3B0-5944-AB49-6FBA3B8F3D0F}" type="sibTrans" cxnId="{CEC75549-3708-7648-9522-8FFF8AF1317B}">
      <dgm:prSet/>
      <dgm:spPr/>
      <dgm:t>
        <a:bodyPr/>
        <a:lstStyle/>
        <a:p>
          <a:endParaRPr lang="en-GB"/>
        </a:p>
      </dgm:t>
    </dgm:pt>
    <dgm:pt modelId="{51C43BB5-9105-D241-BDF6-2B8ECF375BA1}">
      <dgm:prSet/>
      <dgm:spPr/>
      <dgm:t>
        <a:bodyPr/>
        <a:lstStyle/>
        <a:p>
          <a:r>
            <a:rPr lang="en-US" dirty="0"/>
            <a:t>The Command object invokes operations on its </a:t>
          </a:r>
          <a:r>
            <a:rPr lang="en-US" b="1" dirty="0"/>
            <a:t>Receiver</a:t>
          </a:r>
          <a:r>
            <a:rPr lang="en-US" dirty="0"/>
            <a:t> to carry out the request</a:t>
          </a:r>
          <a:endParaRPr lang="en-GB" dirty="0"/>
        </a:p>
      </dgm:t>
    </dgm:pt>
    <dgm:pt modelId="{B028EA50-E3EF-9C43-A903-E8D2DACA9224}" type="parTrans" cxnId="{D08F4F33-7564-F64C-BB51-B7C171F08B18}">
      <dgm:prSet/>
      <dgm:spPr/>
      <dgm:t>
        <a:bodyPr/>
        <a:lstStyle/>
        <a:p>
          <a:endParaRPr lang="en-GB"/>
        </a:p>
      </dgm:t>
    </dgm:pt>
    <dgm:pt modelId="{8E0FF546-76A2-174C-9BF2-A3F2A2C55426}" type="sibTrans" cxnId="{D08F4F33-7564-F64C-BB51-B7C171F08B18}">
      <dgm:prSet/>
      <dgm:spPr/>
      <dgm:t>
        <a:bodyPr/>
        <a:lstStyle/>
        <a:p>
          <a:endParaRPr lang="en-GB"/>
        </a:p>
      </dgm:t>
    </dgm:pt>
    <dgm:pt modelId="{5988F0BC-2AAA-314B-8BDE-366680595495}" type="pres">
      <dgm:prSet presAssocID="{8CF19ACF-DCED-0244-A99B-B7EED495096A}" presName="linear" presStyleCnt="0">
        <dgm:presLayoutVars>
          <dgm:animLvl val="lvl"/>
          <dgm:resizeHandles val="exact"/>
        </dgm:presLayoutVars>
      </dgm:prSet>
      <dgm:spPr/>
    </dgm:pt>
    <dgm:pt modelId="{FE307090-7917-514F-A67A-053FDF710A1F}" type="pres">
      <dgm:prSet presAssocID="{77D54E23-B061-8A4E-BB2B-6A72BEC845F9}" presName="parentText" presStyleLbl="node1" presStyleIdx="0" presStyleCnt="4">
        <dgm:presLayoutVars>
          <dgm:chMax val="0"/>
          <dgm:bulletEnabled val="1"/>
        </dgm:presLayoutVars>
      </dgm:prSet>
      <dgm:spPr/>
    </dgm:pt>
    <dgm:pt modelId="{1371B7B8-C67C-9444-ADAB-4CF671C294AF}" type="pres">
      <dgm:prSet presAssocID="{9DC34C98-1AE5-3E44-8981-3C28AD6953FD}" presName="spacer" presStyleCnt="0"/>
      <dgm:spPr/>
    </dgm:pt>
    <dgm:pt modelId="{2E2C1AB1-9E35-314D-9444-FBB5879D6429}" type="pres">
      <dgm:prSet presAssocID="{D5D26D04-B87C-AD47-99BC-C706B1333C32}" presName="parentText" presStyleLbl="node1" presStyleIdx="1" presStyleCnt="4">
        <dgm:presLayoutVars>
          <dgm:chMax val="0"/>
          <dgm:bulletEnabled val="1"/>
        </dgm:presLayoutVars>
      </dgm:prSet>
      <dgm:spPr/>
    </dgm:pt>
    <dgm:pt modelId="{55AA65FB-60F0-B643-86D4-D1C35CE33FEC}" type="pres">
      <dgm:prSet presAssocID="{4A164574-3C3D-6548-8901-21760E3F2FA6}" presName="spacer" presStyleCnt="0"/>
      <dgm:spPr/>
    </dgm:pt>
    <dgm:pt modelId="{7B8D942D-E3B1-D244-99B5-BCEBBD898433}" type="pres">
      <dgm:prSet presAssocID="{DFA9148A-8AD2-5740-A0E5-9BF7D751E71E}" presName="parentText" presStyleLbl="node1" presStyleIdx="2" presStyleCnt="4">
        <dgm:presLayoutVars>
          <dgm:chMax val="0"/>
          <dgm:bulletEnabled val="1"/>
        </dgm:presLayoutVars>
      </dgm:prSet>
      <dgm:spPr/>
    </dgm:pt>
    <dgm:pt modelId="{F33E8FD1-BA18-094A-97DF-F6E7421E577A}" type="pres">
      <dgm:prSet presAssocID="{34AFB784-B3B0-5944-AB49-6FBA3B8F3D0F}" presName="spacer" presStyleCnt="0"/>
      <dgm:spPr/>
    </dgm:pt>
    <dgm:pt modelId="{F0ACE94A-DD9B-D547-85F7-2D1B2F806606}" type="pres">
      <dgm:prSet presAssocID="{51C43BB5-9105-D241-BDF6-2B8ECF375BA1}" presName="parentText" presStyleLbl="node1" presStyleIdx="3" presStyleCnt="4">
        <dgm:presLayoutVars>
          <dgm:chMax val="0"/>
          <dgm:bulletEnabled val="1"/>
        </dgm:presLayoutVars>
      </dgm:prSet>
      <dgm:spPr/>
    </dgm:pt>
  </dgm:ptLst>
  <dgm:cxnLst>
    <dgm:cxn modelId="{D08F4F33-7564-F64C-BB51-B7C171F08B18}" srcId="{8CF19ACF-DCED-0244-A99B-B7EED495096A}" destId="{51C43BB5-9105-D241-BDF6-2B8ECF375BA1}" srcOrd="3" destOrd="0" parTransId="{B028EA50-E3EF-9C43-A903-E8D2DACA9224}" sibTransId="{8E0FF546-76A2-174C-9BF2-A3F2A2C55426}"/>
    <dgm:cxn modelId="{35BC313A-47F7-F343-9FB0-5108FF62E7FB}" type="presOf" srcId="{D5D26D04-B87C-AD47-99BC-C706B1333C32}" destId="{2E2C1AB1-9E35-314D-9444-FBB5879D6429}" srcOrd="0" destOrd="0" presId="urn:microsoft.com/office/officeart/2005/8/layout/vList2"/>
    <dgm:cxn modelId="{56435640-E139-F14F-AF43-06EB4525336C}" type="presOf" srcId="{77D54E23-B061-8A4E-BB2B-6A72BEC845F9}" destId="{FE307090-7917-514F-A67A-053FDF710A1F}" srcOrd="0" destOrd="0" presId="urn:microsoft.com/office/officeart/2005/8/layout/vList2"/>
    <dgm:cxn modelId="{CEC75549-3708-7648-9522-8FFF8AF1317B}" srcId="{8CF19ACF-DCED-0244-A99B-B7EED495096A}" destId="{DFA9148A-8AD2-5740-A0E5-9BF7D751E71E}" srcOrd="2" destOrd="0" parTransId="{B73424DC-994B-FD4F-8E25-65852F03DBBF}" sibTransId="{34AFB784-B3B0-5944-AB49-6FBA3B8F3D0F}"/>
    <dgm:cxn modelId="{857CF574-C808-9248-B966-961F3EAA900B}" srcId="{8CF19ACF-DCED-0244-A99B-B7EED495096A}" destId="{D5D26D04-B87C-AD47-99BC-C706B1333C32}" srcOrd="1" destOrd="0" parTransId="{26F5981E-2009-B84B-840E-585F3FF77E07}" sibTransId="{4A164574-3C3D-6548-8901-21760E3F2FA6}"/>
    <dgm:cxn modelId="{87233D82-219B-5D49-8262-56362CFA77E9}" type="presOf" srcId="{8CF19ACF-DCED-0244-A99B-B7EED495096A}" destId="{5988F0BC-2AAA-314B-8BDE-366680595495}" srcOrd="0" destOrd="0" presId="urn:microsoft.com/office/officeart/2005/8/layout/vList2"/>
    <dgm:cxn modelId="{1B17A19B-459B-EF4C-AC0C-64E553529A6B}" type="presOf" srcId="{51C43BB5-9105-D241-BDF6-2B8ECF375BA1}" destId="{F0ACE94A-DD9B-D547-85F7-2D1B2F806606}" srcOrd="0" destOrd="0" presId="urn:microsoft.com/office/officeart/2005/8/layout/vList2"/>
    <dgm:cxn modelId="{B027A1CD-5E04-4A42-9643-2B4A99AEF425}" type="presOf" srcId="{DFA9148A-8AD2-5740-A0E5-9BF7D751E71E}" destId="{7B8D942D-E3B1-D244-99B5-BCEBBD898433}" srcOrd="0" destOrd="0" presId="urn:microsoft.com/office/officeart/2005/8/layout/vList2"/>
    <dgm:cxn modelId="{52067FEA-E9FF-C04E-85B6-01E5F5A12909}" srcId="{8CF19ACF-DCED-0244-A99B-B7EED495096A}" destId="{77D54E23-B061-8A4E-BB2B-6A72BEC845F9}" srcOrd="0" destOrd="0" parTransId="{568D7866-82BF-854F-B221-2225465D9BB4}" sibTransId="{9DC34C98-1AE5-3E44-8981-3C28AD6953FD}"/>
    <dgm:cxn modelId="{F877A2FA-3BCF-EC45-A1CE-B8D525344886}" type="presParOf" srcId="{5988F0BC-2AAA-314B-8BDE-366680595495}" destId="{FE307090-7917-514F-A67A-053FDF710A1F}" srcOrd="0" destOrd="0" presId="urn:microsoft.com/office/officeart/2005/8/layout/vList2"/>
    <dgm:cxn modelId="{82390409-BDDB-164D-A80D-94841EA10FCF}" type="presParOf" srcId="{5988F0BC-2AAA-314B-8BDE-366680595495}" destId="{1371B7B8-C67C-9444-ADAB-4CF671C294AF}" srcOrd="1" destOrd="0" presId="urn:microsoft.com/office/officeart/2005/8/layout/vList2"/>
    <dgm:cxn modelId="{7E71D380-EE43-A344-95AF-6A0D3B8A4014}" type="presParOf" srcId="{5988F0BC-2AAA-314B-8BDE-366680595495}" destId="{2E2C1AB1-9E35-314D-9444-FBB5879D6429}" srcOrd="2" destOrd="0" presId="urn:microsoft.com/office/officeart/2005/8/layout/vList2"/>
    <dgm:cxn modelId="{EED7DB0C-C166-064B-9477-37E6842BCB50}" type="presParOf" srcId="{5988F0BC-2AAA-314B-8BDE-366680595495}" destId="{55AA65FB-60F0-B643-86D4-D1C35CE33FEC}" srcOrd="3" destOrd="0" presId="urn:microsoft.com/office/officeart/2005/8/layout/vList2"/>
    <dgm:cxn modelId="{6EA4377D-7799-D34D-BC38-AB35D26A9D5A}" type="presParOf" srcId="{5988F0BC-2AAA-314B-8BDE-366680595495}" destId="{7B8D942D-E3B1-D244-99B5-BCEBBD898433}" srcOrd="4" destOrd="0" presId="urn:microsoft.com/office/officeart/2005/8/layout/vList2"/>
    <dgm:cxn modelId="{78622B87-889B-FA46-8FCA-981A0EAAB578}" type="presParOf" srcId="{5988F0BC-2AAA-314B-8BDE-366680595495}" destId="{F33E8FD1-BA18-094A-97DF-F6E7421E577A}" srcOrd="5" destOrd="0" presId="urn:microsoft.com/office/officeart/2005/8/layout/vList2"/>
    <dgm:cxn modelId="{4EEA4894-A536-0541-9A22-003835811A0A}" type="presParOf" srcId="{5988F0BC-2AAA-314B-8BDE-366680595495}" destId="{F0ACE94A-DD9B-D547-85F7-2D1B2F806606}"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6D330C-333B-43FC-A57E-324BA7A509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5C11DB3-0C19-4C89-8E1D-9FFDFB138802}">
      <dgm:prSet/>
      <dgm:spPr/>
      <dgm:t>
        <a:bodyPr/>
        <a:lstStyle/>
        <a:p>
          <a:r>
            <a:rPr lang="en-US" b="1" dirty="0"/>
            <a:t>Invoker -</a:t>
          </a:r>
          <a:r>
            <a:rPr lang="en-US" dirty="0"/>
            <a:t> has a lit of </a:t>
          </a:r>
          <a:r>
            <a:rPr lang="en-US" i="1" dirty="0"/>
            <a:t>Commands</a:t>
          </a:r>
          <a:r>
            <a:rPr lang="en-US" dirty="0"/>
            <a:t> that are to be executed</a:t>
          </a:r>
        </a:p>
      </dgm:t>
    </dgm:pt>
    <dgm:pt modelId="{2E1B6F93-0D23-4A8E-8982-F5C9C10E82A2}" type="parTrans" cxnId="{39138229-ABE4-4D68-AE51-EABC7EC0B8C3}">
      <dgm:prSet/>
      <dgm:spPr/>
      <dgm:t>
        <a:bodyPr/>
        <a:lstStyle/>
        <a:p>
          <a:endParaRPr lang="en-US"/>
        </a:p>
      </dgm:t>
    </dgm:pt>
    <dgm:pt modelId="{68529334-6071-4DA7-8814-CF120BC28A35}" type="sibTrans" cxnId="{39138229-ABE4-4D68-AE51-EABC7EC0B8C3}">
      <dgm:prSet/>
      <dgm:spPr/>
      <dgm:t>
        <a:bodyPr/>
        <a:lstStyle/>
        <a:p>
          <a:endParaRPr lang="en-US"/>
        </a:p>
      </dgm:t>
    </dgm:pt>
    <dgm:pt modelId="{5FB3642D-A35A-49EE-AA3F-7998E2BBED96}">
      <dgm:prSet/>
      <dgm:spPr/>
      <dgm:t>
        <a:bodyPr/>
        <a:lstStyle/>
        <a:p>
          <a:r>
            <a:rPr lang="en-US" b="1" dirty="0"/>
            <a:t>Command</a:t>
          </a:r>
          <a:r>
            <a:rPr lang="en-US" dirty="0"/>
            <a:t> - represents the request to be processed, encapsulating the parameters to be passed to the command-handler to perform the request</a:t>
          </a:r>
        </a:p>
      </dgm:t>
    </dgm:pt>
    <dgm:pt modelId="{5B60D64A-BD89-4EED-A87C-FD645E4FF644}" type="parTrans" cxnId="{DFBABBB5-7111-4CF3-83CE-187E2406B933}">
      <dgm:prSet/>
      <dgm:spPr/>
      <dgm:t>
        <a:bodyPr/>
        <a:lstStyle/>
        <a:p>
          <a:endParaRPr lang="en-US"/>
        </a:p>
      </dgm:t>
    </dgm:pt>
    <dgm:pt modelId="{8F824436-E9E5-401D-B90A-78348F40708E}" type="sibTrans" cxnId="{DFBABBB5-7111-4CF3-83CE-187E2406B933}">
      <dgm:prSet/>
      <dgm:spPr/>
      <dgm:t>
        <a:bodyPr/>
        <a:lstStyle/>
        <a:p>
          <a:endParaRPr lang="en-US"/>
        </a:p>
      </dgm:t>
    </dgm:pt>
    <dgm:pt modelId="{CB52DD68-1B25-4202-BB24-A35724ED039C}">
      <dgm:prSet/>
      <dgm:spPr/>
      <dgm:t>
        <a:bodyPr/>
        <a:lstStyle/>
        <a:p>
          <a:r>
            <a:rPr lang="en-US" b="1" dirty="0"/>
            <a:t>Command Handler</a:t>
          </a:r>
          <a:r>
            <a:rPr lang="en-US" dirty="0"/>
            <a:t> - specifies the interface that any command handler must implement</a:t>
          </a:r>
        </a:p>
      </dgm:t>
    </dgm:pt>
    <dgm:pt modelId="{3F986531-183C-4C31-98D5-DF19CBCC2E4D}" type="parTrans" cxnId="{7CAD4BC6-25E5-47D6-BD70-19AC1846AC86}">
      <dgm:prSet/>
      <dgm:spPr/>
      <dgm:t>
        <a:bodyPr/>
        <a:lstStyle/>
        <a:p>
          <a:endParaRPr lang="en-US"/>
        </a:p>
      </dgm:t>
    </dgm:pt>
    <dgm:pt modelId="{3D9B54F4-1E5C-40A7-B70E-390813B801BF}" type="sibTrans" cxnId="{7CAD4BC6-25E5-47D6-BD70-19AC1846AC86}">
      <dgm:prSet/>
      <dgm:spPr/>
      <dgm:t>
        <a:bodyPr/>
        <a:lstStyle/>
        <a:p>
          <a:endParaRPr lang="en-US"/>
        </a:p>
      </dgm:t>
    </dgm:pt>
    <dgm:pt modelId="{CA0EA4C2-CA74-4003-854F-24A34691E285}">
      <dgm:prSet/>
      <dgm:spPr/>
      <dgm:t>
        <a:bodyPr/>
        <a:lstStyle/>
        <a:p>
          <a:r>
            <a:rPr lang="en-US" b="1" dirty="0"/>
            <a:t>Concrete Command Handler</a:t>
          </a:r>
          <a:r>
            <a:rPr lang="en-US" dirty="0"/>
            <a:t> – implements the request</a:t>
          </a:r>
        </a:p>
      </dgm:t>
    </dgm:pt>
    <dgm:pt modelId="{37C06505-F65C-4344-A231-59908F1F3630}" type="parTrans" cxnId="{4B9AD025-5E62-48BE-A4C3-6DCDD7B72F98}">
      <dgm:prSet/>
      <dgm:spPr/>
      <dgm:t>
        <a:bodyPr/>
        <a:lstStyle/>
        <a:p>
          <a:endParaRPr lang="en-US"/>
        </a:p>
      </dgm:t>
    </dgm:pt>
    <dgm:pt modelId="{DC137DD1-E96B-4FC9-A56D-E55D1CAA457E}" type="sibTrans" cxnId="{4B9AD025-5E62-48BE-A4C3-6DCDD7B72F98}">
      <dgm:prSet/>
      <dgm:spPr/>
      <dgm:t>
        <a:bodyPr/>
        <a:lstStyle/>
        <a:p>
          <a:endParaRPr lang="en-US"/>
        </a:p>
      </dgm:t>
    </dgm:pt>
    <dgm:pt modelId="{1A4120E4-523C-D244-99F5-99FCC62B8246}">
      <dgm:prSet/>
      <dgm:spPr/>
      <dgm:t>
        <a:bodyPr/>
        <a:lstStyle/>
        <a:p>
          <a:r>
            <a:rPr lang="en-US" b="1" dirty="0"/>
            <a:t>Command Dispatcher</a:t>
          </a:r>
          <a:r>
            <a:rPr lang="en-US" dirty="0"/>
            <a:t> – Allows dynamic registration of </a:t>
          </a:r>
          <a:r>
            <a:rPr lang="en-US" i="1" dirty="0"/>
            <a:t>Command Handlers</a:t>
          </a:r>
          <a:r>
            <a:rPr lang="en-US" dirty="0"/>
            <a:t> and looks up handlers for commands, by matching command and handler key.</a:t>
          </a:r>
        </a:p>
      </dgm:t>
    </dgm:pt>
    <dgm:pt modelId="{CD9DBB4F-8F02-3240-9AF9-B06649C5EB43}" type="parTrans" cxnId="{901416AA-90F4-D449-8F81-9BF5A4BBED49}">
      <dgm:prSet/>
      <dgm:spPr/>
      <dgm:t>
        <a:bodyPr/>
        <a:lstStyle/>
        <a:p>
          <a:endParaRPr lang="en-GB"/>
        </a:p>
      </dgm:t>
    </dgm:pt>
    <dgm:pt modelId="{A93C37B4-C534-E34A-B97B-E079678EB563}" type="sibTrans" cxnId="{901416AA-90F4-D449-8F81-9BF5A4BBED49}">
      <dgm:prSet/>
      <dgm:spPr/>
      <dgm:t>
        <a:bodyPr/>
        <a:lstStyle/>
        <a:p>
          <a:endParaRPr lang="en-GB"/>
        </a:p>
      </dgm:t>
    </dgm:pt>
    <dgm:pt modelId="{F4882ED5-EF90-6944-9462-0B32630D8DF8}">
      <dgm:prSet/>
      <dgm:spPr/>
      <dgm:t>
        <a:bodyPr/>
        <a:lstStyle/>
        <a:p>
          <a:r>
            <a:rPr lang="en-US" b="1"/>
            <a:t>Client – </a:t>
          </a:r>
          <a:r>
            <a:rPr lang="en-US"/>
            <a:t>registers Commands with the Command Dispatcher.</a:t>
          </a:r>
          <a:endParaRPr lang="en-US" dirty="0"/>
        </a:p>
      </dgm:t>
    </dgm:pt>
    <dgm:pt modelId="{12EFBAAC-D6E1-7544-8645-47AC60FEC4D3}" type="parTrans" cxnId="{EDD67D63-5D11-B24C-9DFD-69B22FF00E23}">
      <dgm:prSet/>
      <dgm:spPr/>
      <dgm:t>
        <a:bodyPr/>
        <a:lstStyle/>
        <a:p>
          <a:endParaRPr lang="en-GB"/>
        </a:p>
      </dgm:t>
    </dgm:pt>
    <dgm:pt modelId="{801FA8D3-E38C-824B-ADA5-3B51C94275CF}" type="sibTrans" cxnId="{EDD67D63-5D11-B24C-9DFD-69B22FF00E23}">
      <dgm:prSet/>
      <dgm:spPr/>
      <dgm:t>
        <a:bodyPr/>
        <a:lstStyle/>
        <a:p>
          <a:endParaRPr lang="en-GB"/>
        </a:p>
      </dgm:t>
    </dgm:pt>
    <dgm:pt modelId="{395EBAD8-EC00-9547-9201-B80E471EB416}" type="pres">
      <dgm:prSet presAssocID="{576D330C-333B-43FC-A57E-324BA7A509D6}" presName="linear" presStyleCnt="0">
        <dgm:presLayoutVars>
          <dgm:animLvl val="lvl"/>
          <dgm:resizeHandles val="exact"/>
        </dgm:presLayoutVars>
      </dgm:prSet>
      <dgm:spPr/>
    </dgm:pt>
    <dgm:pt modelId="{0646DCF2-F8A8-634A-94BC-F3CAFD8DFC04}" type="pres">
      <dgm:prSet presAssocID="{65C11DB3-0C19-4C89-8E1D-9FFDFB138802}" presName="parentText" presStyleLbl="node1" presStyleIdx="0" presStyleCnt="6">
        <dgm:presLayoutVars>
          <dgm:chMax val="0"/>
          <dgm:bulletEnabled val="1"/>
        </dgm:presLayoutVars>
      </dgm:prSet>
      <dgm:spPr/>
    </dgm:pt>
    <dgm:pt modelId="{C99769A5-3AEF-5A46-B906-4A0BE1D3FC72}" type="pres">
      <dgm:prSet presAssocID="{68529334-6071-4DA7-8814-CF120BC28A35}" presName="spacer" presStyleCnt="0"/>
      <dgm:spPr/>
    </dgm:pt>
    <dgm:pt modelId="{7461545C-5C8B-9E4A-BA08-4BB53A134D93}" type="pres">
      <dgm:prSet presAssocID="{5FB3642D-A35A-49EE-AA3F-7998E2BBED96}" presName="parentText" presStyleLbl="node1" presStyleIdx="1" presStyleCnt="6">
        <dgm:presLayoutVars>
          <dgm:chMax val="0"/>
          <dgm:bulletEnabled val="1"/>
        </dgm:presLayoutVars>
      </dgm:prSet>
      <dgm:spPr/>
    </dgm:pt>
    <dgm:pt modelId="{ACC33F46-57B6-2146-8CA5-D22C9A13F6A8}" type="pres">
      <dgm:prSet presAssocID="{8F824436-E9E5-401D-B90A-78348F40708E}" presName="spacer" presStyleCnt="0"/>
      <dgm:spPr/>
    </dgm:pt>
    <dgm:pt modelId="{4CC6EA4B-F323-8D41-82A4-1959947A7247}" type="pres">
      <dgm:prSet presAssocID="{CB52DD68-1B25-4202-BB24-A35724ED039C}" presName="parentText" presStyleLbl="node1" presStyleIdx="2" presStyleCnt="6">
        <dgm:presLayoutVars>
          <dgm:chMax val="0"/>
          <dgm:bulletEnabled val="1"/>
        </dgm:presLayoutVars>
      </dgm:prSet>
      <dgm:spPr/>
    </dgm:pt>
    <dgm:pt modelId="{5AB61219-4568-1343-B3AF-8D0C99B2F88A}" type="pres">
      <dgm:prSet presAssocID="{3D9B54F4-1E5C-40A7-B70E-390813B801BF}" presName="spacer" presStyleCnt="0"/>
      <dgm:spPr/>
    </dgm:pt>
    <dgm:pt modelId="{C5FA45C0-552E-BB43-AFA8-BBF9D3A5F6BD}" type="pres">
      <dgm:prSet presAssocID="{CA0EA4C2-CA74-4003-854F-24A34691E285}" presName="parentText" presStyleLbl="node1" presStyleIdx="3" presStyleCnt="6">
        <dgm:presLayoutVars>
          <dgm:chMax val="0"/>
          <dgm:bulletEnabled val="1"/>
        </dgm:presLayoutVars>
      </dgm:prSet>
      <dgm:spPr/>
    </dgm:pt>
    <dgm:pt modelId="{2B37324E-1473-6342-90E2-BDAB0CE16188}" type="pres">
      <dgm:prSet presAssocID="{DC137DD1-E96B-4FC9-A56D-E55D1CAA457E}" presName="spacer" presStyleCnt="0"/>
      <dgm:spPr/>
    </dgm:pt>
    <dgm:pt modelId="{0C1A0C29-DE9D-CE4A-9B7F-8606999ED50C}" type="pres">
      <dgm:prSet presAssocID="{1A4120E4-523C-D244-99F5-99FCC62B8246}" presName="parentText" presStyleLbl="node1" presStyleIdx="4" presStyleCnt="6">
        <dgm:presLayoutVars>
          <dgm:chMax val="0"/>
          <dgm:bulletEnabled val="1"/>
        </dgm:presLayoutVars>
      </dgm:prSet>
      <dgm:spPr/>
    </dgm:pt>
    <dgm:pt modelId="{DF32DB5D-8E76-454B-A67F-AF426B5859FF}" type="pres">
      <dgm:prSet presAssocID="{A93C37B4-C534-E34A-B97B-E079678EB563}" presName="spacer" presStyleCnt="0"/>
      <dgm:spPr/>
    </dgm:pt>
    <dgm:pt modelId="{E3E9BA0E-7D9B-D943-8F5D-420F0336C6F3}" type="pres">
      <dgm:prSet presAssocID="{F4882ED5-EF90-6944-9462-0B32630D8DF8}" presName="parentText" presStyleLbl="node1" presStyleIdx="5" presStyleCnt="6">
        <dgm:presLayoutVars>
          <dgm:chMax val="0"/>
          <dgm:bulletEnabled val="1"/>
        </dgm:presLayoutVars>
      </dgm:prSet>
      <dgm:spPr/>
    </dgm:pt>
  </dgm:ptLst>
  <dgm:cxnLst>
    <dgm:cxn modelId="{DE0C4C0C-D2A3-D74E-8198-667435F28419}" type="presOf" srcId="{F4882ED5-EF90-6944-9462-0B32630D8DF8}" destId="{E3E9BA0E-7D9B-D943-8F5D-420F0336C6F3}" srcOrd="0" destOrd="0" presId="urn:microsoft.com/office/officeart/2005/8/layout/vList2"/>
    <dgm:cxn modelId="{4B9AD025-5E62-48BE-A4C3-6DCDD7B72F98}" srcId="{576D330C-333B-43FC-A57E-324BA7A509D6}" destId="{CA0EA4C2-CA74-4003-854F-24A34691E285}" srcOrd="3" destOrd="0" parTransId="{37C06505-F65C-4344-A231-59908F1F3630}" sibTransId="{DC137DD1-E96B-4FC9-A56D-E55D1CAA457E}"/>
    <dgm:cxn modelId="{39138229-ABE4-4D68-AE51-EABC7EC0B8C3}" srcId="{576D330C-333B-43FC-A57E-324BA7A509D6}" destId="{65C11DB3-0C19-4C89-8E1D-9FFDFB138802}" srcOrd="0" destOrd="0" parTransId="{2E1B6F93-0D23-4A8E-8982-F5C9C10E82A2}" sibTransId="{68529334-6071-4DA7-8814-CF120BC28A35}"/>
    <dgm:cxn modelId="{EDD67D63-5D11-B24C-9DFD-69B22FF00E23}" srcId="{576D330C-333B-43FC-A57E-324BA7A509D6}" destId="{F4882ED5-EF90-6944-9462-0B32630D8DF8}" srcOrd="5" destOrd="0" parTransId="{12EFBAAC-D6E1-7544-8645-47AC60FEC4D3}" sibTransId="{801FA8D3-E38C-824B-ADA5-3B51C94275CF}"/>
    <dgm:cxn modelId="{7994AD67-F66B-304E-863B-0048B63BF81D}" type="presOf" srcId="{CA0EA4C2-CA74-4003-854F-24A34691E285}" destId="{C5FA45C0-552E-BB43-AFA8-BBF9D3A5F6BD}" srcOrd="0" destOrd="0" presId="urn:microsoft.com/office/officeart/2005/8/layout/vList2"/>
    <dgm:cxn modelId="{731B5582-F07A-8741-B403-F083CA4FD507}" type="presOf" srcId="{5FB3642D-A35A-49EE-AA3F-7998E2BBED96}" destId="{7461545C-5C8B-9E4A-BA08-4BB53A134D93}" srcOrd="0" destOrd="0" presId="urn:microsoft.com/office/officeart/2005/8/layout/vList2"/>
    <dgm:cxn modelId="{76A3AB8F-D269-E247-BAC9-5B70F9D3ED5B}" type="presOf" srcId="{576D330C-333B-43FC-A57E-324BA7A509D6}" destId="{395EBAD8-EC00-9547-9201-B80E471EB416}" srcOrd="0" destOrd="0" presId="urn:microsoft.com/office/officeart/2005/8/layout/vList2"/>
    <dgm:cxn modelId="{901416AA-90F4-D449-8F81-9BF5A4BBED49}" srcId="{576D330C-333B-43FC-A57E-324BA7A509D6}" destId="{1A4120E4-523C-D244-99F5-99FCC62B8246}" srcOrd="4" destOrd="0" parTransId="{CD9DBB4F-8F02-3240-9AF9-B06649C5EB43}" sibTransId="{A93C37B4-C534-E34A-B97B-E079678EB563}"/>
    <dgm:cxn modelId="{A9222CB5-77C3-B94A-BDAB-2A17ED95C9B4}" type="presOf" srcId="{1A4120E4-523C-D244-99F5-99FCC62B8246}" destId="{0C1A0C29-DE9D-CE4A-9B7F-8606999ED50C}" srcOrd="0" destOrd="0" presId="urn:microsoft.com/office/officeart/2005/8/layout/vList2"/>
    <dgm:cxn modelId="{DFBABBB5-7111-4CF3-83CE-187E2406B933}" srcId="{576D330C-333B-43FC-A57E-324BA7A509D6}" destId="{5FB3642D-A35A-49EE-AA3F-7998E2BBED96}" srcOrd="1" destOrd="0" parTransId="{5B60D64A-BD89-4EED-A87C-FD645E4FF644}" sibTransId="{8F824436-E9E5-401D-B90A-78348F40708E}"/>
    <dgm:cxn modelId="{7CAD4BC6-25E5-47D6-BD70-19AC1846AC86}" srcId="{576D330C-333B-43FC-A57E-324BA7A509D6}" destId="{CB52DD68-1B25-4202-BB24-A35724ED039C}" srcOrd="2" destOrd="0" parTransId="{3F986531-183C-4C31-98D5-DF19CBCC2E4D}" sibTransId="{3D9B54F4-1E5C-40A7-B70E-390813B801BF}"/>
    <dgm:cxn modelId="{17DB2DD0-6F63-6349-9512-D703690985F9}" type="presOf" srcId="{CB52DD68-1B25-4202-BB24-A35724ED039C}" destId="{4CC6EA4B-F323-8D41-82A4-1959947A7247}" srcOrd="0" destOrd="0" presId="urn:microsoft.com/office/officeart/2005/8/layout/vList2"/>
    <dgm:cxn modelId="{56DA2DD9-EE14-AA4B-93BC-D86C850F6C78}" type="presOf" srcId="{65C11DB3-0C19-4C89-8E1D-9FFDFB138802}" destId="{0646DCF2-F8A8-634A-94BC-F3CAFD8DFC04}" srcOrd="0" destOrd="0" presId="urn:microsoft.com/office/officeart/2005/8/layout/vList2"/>
    <dgm:cxn modelId="{1C843A79-6F3F-5148-9337-7F474397BE04}" type="presParOf" srcId="{395EBAD8-EC00-9547-9201-B80E471EB416}" destId="{0646DCF2-F8A8-634A-94BC-F3CAFD8DFC04}" srcOrd="0" destOrd="0" presId="urn:microsoft.com/office/officeart/2005/8/layout/vList2"/>
    <dgm:cxn modelId="{7BD1B8AD-DF07-204C-B515-DCA120A57E05}" type="presParOf" srcId="{395EBAD8-EC00-9547-9201-B80E471EB416}" destId="{C99769A5-3AEF-5A46-B906-4A0BE1D3FC72}" srcOrd="1" destOrd="0" presId="urn:microsoft.com/office/officeart/2005/8/layout/vList2"/>
    <dgm:cxn modelId="{5491A809-B61F-5C42-88C3-F57FC04DC8B4}" type="presParOf" srcId="{395EBAD8-EC00-9547-9201-B80E471EB416}" destId="{7461545C-5C8B-9E4A-BA08-4BB53A134D93}" srcOrd="2" destOrd="0" presId="urn:microsoft.com/office/officeart/2005/8/layout/vList2"/>
    <dgm:cxn modelId="{C3E4DCC3-5B65-914D-A0D3-C9F2A976701B}" type="presParOf" srcId="{395EBAD8-EC00-9547-9201-B80E471EB416}" destId="{ACC33F46-57B6-2146-8CA5-D22C9A13F6A8}" srcOrd="3" destOrd="0" presId="urn:microsoft.com/office/officeart/2005/8/layout/vList2"/>
    <dgm:cxn modelId="{8FA4C810-BE5B-134D-AE46-D66C8ACEBD4F}" type="presParOf" srcId="{395EBAD8-EC00-9547-9201-B80E471EB416}" destId="{4CC6EA4B-F323-8D41-82A4-1959947A7247}" srcOrd="4" destOrd="0" presId="urn:microsoft.com/office/officeart/2005/8/layout/vList2"/>
    <dgm:cxn modelId="{5B1AE71D-1446-5242-A157-32B207615B83}" type="presParOf" srcId="{395EBAD8-EC00-9547-9201-B80E471EB416}" destId="{5AB61219-4568-1343-B3AF-8D0C99B2F88A}" srcOrd="5" destOrd="0" presId="urn:microsoft.com/office/officeart/2005/8/layout/vList2"/>
    <dgm:cxn modelId="{17B3B65D-2DE4-0944-B93E-B6D85FC683C7}" type="presParOf" srcId="{395EBAD8-EC00-9547-9201-B80E471EB416}" destId="{C5FA45C0-552E-BB43-AFA8-BBF9D3A5F6BD}" srcOrd="6" destOrd="0" presId="urn:microsoft.com/office/officeart/2005/8/layout/vList2"/>
    <dgm:cxn modelId="{76F27C8E-0725-8245-BD30-8BBE60D7BBCF}" type="presParOf" srcId="{395EBAD8-EC00-9547-9201-B80E471EB416}" destId="{2B37324E-1473-6342-90E2-BDAB0CE16188}" srcOrd="7" destOrd="0" presId="urn:microsoft.com/office/officeart/2005/8/layout/vList2"/>
    <dgm:cxn modelId="{5A85D693-59CF-E24E-AE4C-431DF1B63A41}" type="presParOf" srcId="{395EBAD8-EC00-9547-9201-B80E471EB416}" destId="{0C1A0C29-DE9D-CE4A-9B7F-8606999ED50C}" srcOrd="8" destOrd="0" presId="urn:microsoft.com/office/officeart/2005/8/layout/vList2"/>
    <dgm:cxn modelId="{E6A222EC-50B1-984F-900B-340DD4B8F4E8}" type="presParOf" srcId="{395EBAD8-EC00-9547-9201-B80E471EB416}" destId="{DF32DB5D-8E76-454B-A67F-AF426B5859FF}" srcOrd="9" destOrd="0" presId="urn:microsoft.com/office/officeart/2005/8/layout/vList2"/>
    <dgm:cxn modelId="{6864D81F-D8A7-9F40-8D35-EA7D2206227B}" type="presParOf" srcId="{395EBAD8-EC00-9547-9201-B80E471EB416}" destId="{E3E9BA0E-7D9B-D943-8F5D-420F0336C6F3}"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F19ACF-DCED-0244-A99B-B7EED49509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77D54E23-B061-8A4E-BB2B-6A72BEC845F9}">
      <dgm:prSet phldrT="[Text]"/>
      <dgm:spPr/>
      <dgm:t>
        <a:bodyPr/>
        <a:lstStyle/>
        <a:p>
          <a:r>
            <a:rPr lang="en-US" dirty="0"/>
            <a:t>We want to separate </a:t>
          </a:r>
          <a:r>
            <a:rPr lang="en-GB" dirty="0"/>
            <a:t>the</a:t>
          </a:r>
          <a:r>
            <a:rPr lang="en-US" dirty="0"/>
            <a:t> </a:t>
          </a:r>
          <a:r>
            <a:rPr lang="en-US" b="1" dirty="0"/>
            <a:t>Action-Request</a:t>
          </a:r>
          <a:r>
            <a:rPr lang="en-US" dirty="0"/>
            <a:t>—the action we want to perform—along with the parameters, from the </a:t>
          </a:r>
          <a:r>
            <a:rPr lang="en-US" b="1" dirty="0"/>
            <a:t>Action-Handler</a:t>
          </a:r>
          <a:r>
            <a:rPr lang="en-US" dirty="0"/>
            <a:t>, which knows how to perform that action</a:t>
          </a:r>
          <a:endParaRPr lang="en-GB" dirty="0"/>
        </a:p>
      </dgm:t>
    </dgm:pt>
    <dgm:pt modelId="{568D7866-82BF-854F-B221-2225465D9BB4}" type="parTrans" cxnId="{52067FEA-E9FF-C04E-85B6-01E5F5A12909}">
      <dgm:prSet/>
      <dgm:spPr/>
      <dgm:t>
        <a:bodyPr/>
        <a:lstStyle/>
        <a:p>
          <a:endParaRPr lang="en-GB"/>
        </a:p>
      </dgm:t>
    </dgm:pt>
    <dgm:pt modelId="{9DC34C98-1AE5-3E44-8981-3C28AD6953FD}" type="sibTrans" cxnId="{52067FEA-E9FF-C04E-85B6-01E5F5A12909}">
      <dgm:prSet/>
      <dgm:spPr/>
      <dgm:t>
        <a:bodyPr/>
        <a:lstStyle/>
        <a:p>
          <a:endParaRPr lang="en-GB"/>
        </a:p>
      </dgm:t>
    </dgm:pt>
    <dgm:pt modelId="{D5D26D04-B87C-AD47-99BC-C706B1333C32}">
      <dgm:prSet/>
      <dgm:spPr/>
      <dgm:t>
        <a:bodyPr/>
        <a:lstStyle/>
        <a:p>
          <a:r>
            <a:rPr lang="en-US" dirty="0"/>
            <a:t>A </a:t>
          </a:r>
          <a:r>
            <a:rPr lang="en-US" b="1" dirty="0"/>
            <a:t>Command Dispatcher</a:t>
          </a:r>
          <a:r>
            <a:rPr lang="en-US" dirty="0"/>
            <a:t> is an object that links the </a:t>
          </a:r>
          <a:r>
            <a:rPr lang="en-US" b="1" dirty="0"/>
            <a:t>Action-Request</a:t>
          </a:r>
          <a:r>
            <a:rPr lang="en-US" dirty="0"/>
            <a:t> with the appropriate </a:t>
          </a:r>
          <a:r>
            <a:rPr lang="en-US" b="1" dirty="0"/>
            <a:t>Action-Handler</a:t>
          </a:r>
          <a:r>
            <a:rPr lang="en-US" dirty="0"/>
            <a:t>.</a:t>
          </a:r>
          <a:endParaRPr lang="en-GB" dirty="0"/>
        </a:p>
      </dgm:t>
    </dgm:pt>
    <dgm:pt modelId="{26F5981E-2009-B84B-840E-585F3FF77E07}" type="parTrans" cxnId="{857CF574-C808-9248-B966-961F3EAA900B}">
      <dgm:prSet/>
      <dgm:spPr/>
      <dgm:t>
        <a:bodyPr/>
        <a:lstStyle/>
        <a:p>
          <a:endParaRPr lang="en-GB"/>
        </a:p>
      </dgm:t>
    </dgm:pt>
    <dgm:pt modelId="{4A164574-3C3D-6548-8901-21760E3F2FA6}" type="sibTrans" cxnId="{857CF574-C808-9248-B966-961F3EAA900B}">
      <dgm:prSet/>
      <dgm:spPr/>
      <dgm:t>
        <a:bodyPr/>
        <a:lstStyle/>
        <a:p>
          <a:endParaRPr lang="en-GB"/>
        </a:p>
      </dgm:t>
    </dgm:pt>
    <dgm:pt modelId="{DFA9148A-8AD2-5740-A0E5-9BF7D751E71E}">
      <dgm:prSet/>
      <dgm:spPr/>
      <dgm:t>
        <a:bodyPr/>
        <a:lstStyle/>
        <a:p>
          <a:r>
            <a:rPr lang="en-US" dirty="0"/>
            <a:t>We may distinguish between a </a:t>
          </a:r>
          <a:r>
            <a:rPr lang="en-US" b="1" dirty="0"/>
            <a:t>Command</a:t>
          </a:r>
          <a:r>
            <a:rPr lang="en-US" dirty="0"/>
            <a:t> Action-Request that has one Action Handler and an </a:t>
          </a:r>
          <a:r>
            <a:rPr lang="en-US" b="1" dirty="0"/>
            <a:t>Event</a:t>
          </a:r>
          <a:r>
            <a:rPr lang="en-US" dirty="0"/>
            <a:t> Action-Request that has many</a:t>
          </a:r>
          <a:endParaRPr lang="en-GB" dirty="0"/>
        </a:p>
      </dgm:t>
    </dgm:pt>
    <dgm:pt modelId="{B73424DC-994B-FD4F-8E25-65852F03DBBF}" type="parTrans" cxnId="{CEC75549-3708-7648-9522-8FFF8AF1317B}">
      <dgm:prSet/>
      <dgm:spPr/>
      <dgm:t>
        <a:bodyPr/>
        <a:lstStyle/>
        <a:p>
          <a:endParaRPr lang="en-GB"/>
        </a:p>
      </dgm:t>
    </dgm:pt>
    <dgm:pt modelId="{34AFB784-B3B0-5944-AB49-6FBA3B8F3D0F}" type="sibTrans" cxnId="{CEC75549-3708-7648-9522-8FFF8AF1317B}">
      <dgm:prSet/>
      <dgm:spPr/>
      <dgm:t>
        <a:bodyPr/>
        <a:lstStyle/>
        <a:p>
          <a:endParaRPr lang="en-GB"/>
        </a:p>
      </dgm:t>
    </dgm:pt>
    <dgm:pt modelId="{5988F0BC-2AAA-314B-8BDE-366680595495}" type="pres">
      <dgm:prSet presAssocID="{8CF19ACF-DCED-0244-A99B-B7EED495096A}" presName="linear" presStyleCnt="0">
        <dgm:presLayoutVars>
          <dgm:animLvl val="lvl"/>
          <dgm:resizeHandles val="exact"/>
        </dgm:presLayoutVars>
      </dgm:prSet>
      <dgm:spPr/>
    </dgm:pt>
    <dgm:pt modelId="{FE307090-7917-514F-A67A-053FDF710A1F}" type="pres">
      <dgm:prSet presAssocID="{77D54E23-B061-8A4E-BB2B-6A72BEC845F9}" presName="parentText" presStyleLbl="node1" presStyleIdx="0" presStyleCnt="3">
        <dgm:presLayoutVars>
          <dgm:chMax val="0"/>
          <dgm:bulletEnabled val="1"/>
        </dgm:presLayoutVars>
      </dgm:prSet>
      <dgm:spPr/>
    </dgm:pt>
    <dgm:pt modelId="{1371B7B8-C67C-9444-ADAB-4CF671C294AF}" type="pres">
      <dgm:prSet presAssocID="{9DC34C98-1AE5-3E44-8981-3C28AD6953FD}" presName="spacer" presStyleCnt="0"/>
      <dgm:spPr/>
    </dgm:pt>
    <dgm:pt modelId="{2E2C1AB1-9E35-314D-9444-FBB5879D6429}" type="pres">
      <dgm:prSet presAssocID="{D5D26D04-B87C-AD47-99BC-C706B1333C32}" presName="parentText" presStyleLbl="node1" presStyleIdx="1" presStyleCnt="3">
        <dgm:presLayoutVars>
          <dgm:chMax val="0"/>
          <dgm:bulletEnabled val="1"/>
        </dgm:presLayoutVars>
      </dgm:prSet>
      <dgm:spPr/>
    </dgm:pt>
    <dgm:pt modelId="{55AA65FB-60F0-B643-86D4-D1C35CE33FEC}" type="pres">
      <dgm:prSet presAssocID="{4A164574-3C3D-6548-8901-21760E3F2FA6}" presName="spacer" presStyleCnt="0"/>
      <dgm:spPr/>
    </dgm:pt>
    <dgm:pt modelId="{7B8D942D-E3B1-D244-99B5-BCEBBD898433}" type="pres">
      <dgm:prSet presAssocID="{DFA9148A-8AD2-5740-A0E5-9BF7D751E71E}" presName="parentText" presStyleLbl="node1" presStyleIdx="2" presStyleCnt="3">
        <dgm:presLayoutVars>
          <dgm:chMax val="0"/>
          <dgm:bulletEnabled val="1"/>
        </dgm:presLayoutVars>
      </dgm:prSet>
      <dgm:spPr/>
    </dgm:pt>
  </dgm:ptLst>
  <dgm:cxnLst>
    <dgm:cxn modelId="{35BC313A-47F7-F343-9FB0-5108FF62E7FB}" type="presOf" srcId="{D5D26D04-B87C-AD47-99BC-C706B1333C32}" destId="{2E2C1AB1-9E35-314D-9444-FBB5879D6429}" srcOrd="0" destOrd="0" presId="urn:microsoft.com/office/officeart/2005/8/layout/vList2"/>
    <dgm:cxn modelId="{56435640-E139-F14F-AF43-06EB4525336C}" type="presOf" srcId="{77D54E23-B061-8A4E-BB2B-6A72BEC845F9}" destId="{FE307090-7917-514F-A67A-053FDF710A1F}" srcOrd="0" destOrd="0" presId="urn:microsoft.com/office/officeart/2005/8/layout/vList2"/>
    <dgm:cxn modelId="{CEC75549-3708-7648-9522-8FFF8AF1317B}" srcId="{8CF19ACF-DCED-0244-A99B-B7EED495096A}" destId="{DFA9148A-8AD2-5740-A0E5-9BF7D751E71E}" srcOrd="2" destOrd="0" parTransId="{B73424DC-994B-FD4F-8E25-65852F03DBBF}" sibTransId="{34AFB784-B3B0-5944-AB49-6FBA3B8F3D0F}"/>
    <dgm:cxn modelId="{857CF574-C808-9248-B966-961F3EAA900B}" srcId="{8CF19ACF-DCED-0244-A99B-B7EED495096A}" destId="{D5D26D04-B87C-AD47-99BC-C706B1333C32}" srcOrd="1" destOrd="0" parTransId="{26F5981E-2009-B84B-840E-585F3FF77E07}" sibTransId="{4A164574-3C3D-6548-8901-21760E3F2FA6}"/>
    <dgm:cxn modelId="{87233D82-219B-5D49-8262-56362CFA77E9}" type="presOf" srcId="{8CF19ACF-DCED-0244-A99B-B7EED495096A}" destId="{5988F0BC-2AAA-314B-8BDE-366680595495}" srcOrd="0" destOrd="0" presId="urn:microsoft.com/office/officeart/2005/8/layout/vList2"/>
    <dgm:cxn modelId="{B027A1CD-5E04-4A42-9643-2B4A99AEF425}" type="presOf" srcId="{DFA9148A-8AD2-5740-A0E5-9BF7D751E71E}" destId="{7B8D942D-E3B1-D244-99B5-BCEBBD898433}" srcOrd="0" destOrd="0" presId="urn:microsoft.com/office/officeart/2005/8/layout/vList2"/>
    <dgm:cxn modelId="{52067FEA-E9FF-C04E-85B6-01E5F5A12909}" srcId="{8CF19ACF-DCED-0244-A99B-B7EED495096A}" destId="{77D54E23-B061-8A4E-BB2B-6A72BEC845F9}" srcOrd="0" destOrd="0" parTransId="{568D7866-82BF-854F-B221-2225465D9BB4}" sibTransId="{9DC34C98-1AE5-3E44-8981-3C28AD6953FD}"/>
    <dgm:cxn modelId="{F877A2FA-3BCF-EC45-A1CE-B8D525344886}" type="presParOf" srcId="{5988F0BC-2AAA-314B-8BDE-366680595495}" destId="{FE307090-7917-514F-A67A-053FDF710A1F}" srcOrd="0" destOrd="0" presId="urn:microsoft.com/office/officeart/2005/8/layout/vList2"/>
    <dgm:cxn modelId="{82390409-BDDB-164D-A80D-94841EA10FCF}" type="presParOf" srcId="{5988F0BC-2AAA-314B-8BDE-366680595495}" destId="{1371B7B8-C67C-9444-ADAB-4CF671C294AF}" srcOrd="1" destOrd="0" presId="urn:microsoft.com/office/officeart/2005/8/layout/vList2"/>
    <dgm:cxn modelId="{7E71D380-EE43-A344-95AF-6A0D3B8A4014}" type="presParOf" srcId="{5988F0BC-2AAA-314B-8BDE-366680595495}" destId="{2E2C1AB1-9E35-314D-9444-FBB5879D6429}" srcOrd="2" destOrd="0" presId="urn:microsoft.com/office/officeart/2005/8/layout/vList2"/>
    <dgm:cxn modelId="{EED7DB0C-C166-064B-9477-37E6842BCB50}" type="presParOf" srcId="{5988F0BC-2AAA-314B-8BDE-366680595495}" destId="{55AA65FB-60F0-B643-86D4-D1C35CE33FEC}" srcOrd="3" destOrd="0" presId="urn:microsoft.com/office/officeart/2005/8/layout/vList2"/>
    <dgm:cxn modelId="{6EA4377D-7799-D34D-BC38-AB35D26A9D5A}" type="presParOf" srcId="{5988F0BC-2AAA-314B-8BDE-366680595495}" destId="{7B8D942D-E3B1-D244-99B5-BCEBBD89843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6D330C-333B-43FC-A57E-324BA7A509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5C11DB3-0C19-4C89-8E1D-9FFDFB138802}">
      <dgm:prSet/>
      <dgm:spPr/>
      <dgm:t>
        <a:bodyPr/>
        <a:lstStyle/>
        <a:p>
          <a:r>
            <a:rPr lang="en-US" dirty="0"/>
            <a:t>The </a:t>
          </a:r>
          <a:r>
            <a:rPr lang="en-US" b="1" dirty="0"/>
            <a:t>Command Processor</a:t>
          </a:r>
          <a:r>
            <a:rPr lang="en-US" dirty="0"/>
            <a:t> pattern separates the request for a service from its execution</a:t>
          </a:r>
        </a:p>
      </dgm:t>
    </dgm:pt>
    <dgm:pt modelId="{2E1B6F93-0D23-4A8E-8982-F5C9C10E82A2}" type="parTrans" cxnId="{39138229-ABE4-4D68-AE51-EABC7EC0B8C3}">
      <dgm:prSet/>
      <dgm:spPr/>
      <dgm:t>
        <a:bodyPr/>
        <a:lstStyle/>
        <a:p>
          <a:endParaRPr lang="en-US"/>
        </a:p>
      </dgm:t>
    </dgm:pt>
    <dgm:pt modelId="{68529334-6071-4DA7-8814-CF120BC28A35}" type="sibTrans" cxnId="{39138229-ABE4-4D68-AE51-EABC7EC0B8C3}">
      <dgm:prSet/>
      <dgm:spPr/>
      <dgm:t>
        <a:bodyPr/>
        <a:lstStyle/>
        <a:p>
          <a:endParaRPr lang="en-US"/>
        </a:p>
      </dgm:t>
    </dgm:pt>
    <dgm:pt modelId="{5FB3642D-A35A-49EE-AA3F-7998E2BBED96}">
      <dgm:prSet/>
      <dgm:spPr/>
      <dgm:t>
        <a:bodyPr/>
        <a:lstStyle/>
        <a:p>
          <a:r>
            <a:rPr lang="en-US" dirty="0"/>
            <a:t>A </a:t>
          </a:r>
          <a:r>
            <a:rPr lang="en-US" b="1" dirty="0"/>
            <a:t>Command Processor</a:t>
          </a:r>
          <a:r>
            <a:rPr lang="en-US" dirty="0"/>
            <a:t> component manages requests as separate objects, schedules their execution, and provides additional services such as </a:t>
          </a:r>
          <a:r>
            <a:rPr lang="en-GB" dirty="0"/>
            <a:t>storing</a:t>
          </a:r>
          <a:r>
            <a:rPr lang="en-US" dirty="0"/>
            <a:t> request objects for later undo. </a:t>
          </a:r>
        </a:p>
      </dgm:t>
    </dgm:pt>
    <dgm:pt modelId="{5B60D64A-BD89-4EED-A87C-FD645E4FF644}" type="parTrans" cxnId="{DFBABBB5-7111-4CF3-83CE-187E2406B933}">
      <dgm:prSet/>
      <dgm:spPr/>
      <dgm:t>
        <a:bodyPr/>
        <a:lstStyle/>
        <a:p>
          <a:endParaRPr lang="en-US"/>
        </a:p>
      </dgm:t>
    </dgm:pt>
    <dgm:pt modelId="{8F824436-E9E5-401D-B90A-78348F40708E}" type="sibTrans" cxnId="{DFBABBB5-7111-4CF3-83CE-187E2406B933}">
      <dgm:prSet/>
      <dgm:spPr/>
      <dgm:t>
        <a:bodyPr/>
        <a:lstStyle/>
        <a:p>
          <a:endParaRPr lang="en-US"/>
        </a:p>
      </dgm:t>
    </dgm:pt>
    <dgm:pt modelId="{B9839AAD-70F2-784D-8D27-6C619CA58A26}">
      <dgm:prSet/>
      <dgm:spPr/>
      <dgm:t>
        <a:bodyPr/>
        <a:lstStyle/>
        <a:p>
          <a:r>
            <a:rPr lang="en-US" dirty="0"/>
            <a:t>A </a:t>
          </a:r>
          <a:r>
            <a:rPr lang="en-US" b="1" dirty="0"/>
            <a:t>Command Dispatcher</a:t>
          </a:r>
          <a:r>
            <a:rPr lang="en-US" dirty="0"/>
            <a:t> and a </a:t>
          </a:r>
          <a:r>
            <a:rPr lang="en-US" b="1" dirty="0"/>
            <a:t>Command Processor</a:t>
          </a:r>
          <a:r>
            <a:rPr lang="en-US" dirty="0"/>
            <a:t> are similar in that both divorce the caller of a Command from </a:t>
          </a:r>
          <a:r>
            <a:rPr lang="en-GB" dirty="0"/>
            <a:t>the invoker</a:t>
          </a:r>
          <a:r>
            <a:rPr lang="en-US" dirty="0"/>
            <a:t> of that Command. </a:t>
          </a:r>
        </a:p>
      </dgm:t>
    </dgm:pt>
    <dgm:pt modelId="{E5179A72-1AF8-7D49-81FB-E1A35AE7E1E7}" type="parTrans" cxnId="{99670EDF-8473-184C-BDD5-3993B106E27A}">
      <dgm:prSet/>
      <dgm:spPr/>
      <dgm:t>
        <a:bodyPr/>
        <a:lstStyle/>
        <a:p>
          <a:endParaRPr lang="en-GB"/>
        </a:p>
      </dgm:t>
    </dgm:pt>
    <dgm:pt modelId="{A03DE939-4FA0-CC46-B353-220DF1F3B032}" type="sibTrans" cxnId="{99670EDF-8473-184C-BDD5-3993B106E27A}">
      <dgm:prSet/>
      <dgm:spPr/>
      <dgm:t>
        <a:bodyPr/>
        <a:lstStyle/>
        <a:p>
          <a:endParaRPr lang="en-GB"/>
        </a:p>
      </dgm:t>
    </dgm:pt>
    <dgm:pt modelId="{EA8A91B0-37E8-6846-B966-313867065F11}">
      <dgm:prSet/>
      <dgm:spPr/>
      <dgm:t>
        <a:bodyPr/>
        <a:lstStyle/>
        <a:p>
          <a:r>
            <a:rPr lang="en-US" dirty="0"/>
            <a:t>However, the motivation is different. A </a:t>
          </a:r>
          <a:r>
            <a:rPr lang="en-US" b="1" dirty="0"/>
            <a:t>Dispatcher</a:t>
          </a:r>
          <a:r>
            <a:rPr lang="en-US" dirty="0"/>
            <a:t> seeks to decouple the caller from the </a:t>
          </a:r>
          <a:r>
            <a:rPr lang="en-GB" dirty="0"/>
            <a:t>invoker, allowing us to extend the system without modification to the caller.</a:t>
          </a:r>
          <a:r>
            <a:rPr lang="en-US" dirty="0"/>
            <a:t> </a:t>
          </a:r>
        </a:p>
      </dgm:t>
    </dgm:pt>
    <dgm:pt modelId="{F0892FFC-F1B2-4D4C-999F-6CC151BA70CF}" type="parTrans" cxnId="{18480BA2-AB11-2440-AA76-F3BDB9BF1631}">
      <dgm:prSet/>
      <dgm:spPr/>
      <dgm:t>
        <a:bodyPr/>
        <a:lstStyle/>
        <a:p>
          <a:endParaRPr lang="en-GB"/>
        </a:p>
      </dgm:t>
    </dgm:pt>
    <dgm:pt modelId="{3E3A997A-A617-984B-BDF5-C81DD808D372}" type="sibTrans" cxnId="{18480BA2-AB11-2440-AA76-F3BDB9BF1631}">
      <dgm:prSet/>
      <dgm:spPr/>
      <dgm:t>
        <a:bodyPr/>
        <a:lstStyle/>
        <a:p>
          <a:endParaRPr lang="en-GB"/>
        </a:p>
      </dgm:t>
    </dgm:pt>
    <dgm:pt modelId="{E1692100-4728-9341-A2C0-790F44A762BC}">
      <dgm:prSet/>
      <dgm:spPr/>
      <dgm:t>
        <a:bodyPr/>
        <a:lstStyle/>
        <a:p>
          <a:r>
            <a:rPr lang="en-GB" dirty="0"/>
            <a:t>Conversely, the motivation behind a Command Processor is to allow</a:t>
          </a:r>
          <a:r>
            <a:rPr lang="en-US" dirty="0"/>
            <a:t> us to implement orthogonal operations such as </a:t>
          </a:r>
          <a:r>
            <a:rPr lang="en-GB" dirty="0"/>
            <a:t>logging</a:t>
          </a:r>
          <a:r>
            <a:rPr lang="en-US" dirty="0"/>
            <a:t> or scheduling without forcing the sender or receiver to be aware of them. It does this by giving those responsibilities to the invoker.</a:t>
          </a:r>
        </a:p>
      </dgm:t>
    </dgm:pt>
    <dgm:pt modelId="{1A26DDF4-8532-394E-82F1-F0D7661142C2}" type="parTrans" cxnId="{4C87B96C-C989-454C-B26A-20364B21A6A0}">
      <dgm:prSet/>
      <dgm:spPr/>
      <dgm:t>
        <a:bodyPr/>
        <a:lstStyle/>
        <a:p>
          <a:endParaRPr lang="en-GB"/>
        </a:p>
      </dgm:t>
    </dgm:pt>
    <dgm:pt modelId="{072AFBB5-CF81-4F4A-8C28-3E2937A01B2B}" type="sibTrans" cxnId="{4C87B96C-C989-454C-B26A-20364B21A6A0}">
      <dgm:prSet/>
      <dgm:spPr/>
      <dgm:t>
        <a:bodyPr/>
        <a:lstStyle/>
        <a:p>
          <a:endParaRPr lang="en-GB"/>
        </a:p>
      </dgm:t>
    </dgm:pt>
    <dgm:pt modelId="{395EBAD8-EC00-9547-9201-B80E471EB416}" type="pres">
      <dgm:prSet presAssocID="{576D330C-333B-43FC-A57E-324BA7A509D6}" presName="linear" presStyleCnt="0">
        <dgm:presLayoutVars>
          <dgm:animLvl val="lvl"/>
          <dgm:resizeHandles val="exact"/>
        </dgm:presLayoutVars>
      </dgm:prSet>
      <dgm:spPr/>
    </dgm:pt>
    <dgm:pt modelId="{0646DCF2-F8A8-634A-94BC-F3CAFD8DFC04}" type="pres">
      <dgm:prSet presAssocID="{65C11DB3-0C19-4C89-8E1D-9FFDFB138802}" presName="parentText" presStyleLbl="node1" presStyleIdx="0" presStyleCnt="5">
        <dgm:presLayoutVars>
          <dgm:chMax val="0"/>
          <dgm:bulletEnabled val="1"/>
        </dgm:presLayoutVars>
      </dgm:prSet>
      <dgm:spPr/>
    </dgm:pt>
    <dgm:pt modelId="{C99769A5-3AEF-5A46-B906-4A0BE1D3FC72}" type="pres">
      <dgm:prSet presAssocID="{68529334-6071-4DA7-8814-CF120BC28A35}" presName="spacer" presStyleCnt="0"/>
      <dgm:spPr/>
    </dgm:pt>
    <dgm:pt modelId="{7461545C-5C8B-9E4A-BA08-4BB53A134D93}" type="pres">
      <dgm:prSet presAssocID="{5FB3642D-A35A-49EE-AA3F-7998E2BBED96}" presName="parentText" presStyleLbl="node1" presStyleIdx="1" presStyleCnt="5">
        <dgm:presLayoutVars>
          <dgm:chMax val="0"/>
          <dgm:bulletEnabled val="1"/>
        </dgm:presLayoutVars>
      </dgm:prSet>
      <dgm:spPr/>
    </dgm:pt>
    <dgm:pt modelId="{2780869E-6695-C640-80C5-A045CC2CFEB3}" type="pres">
      <dgm:prSet presAssocID="{8F824436-E9E5-401D-B90A-78348F40708E}" presName="spacer" presStyleCnt="0"/>
      <dgm:spPr/>
    </dgm:pt>
    <dgm:pt modelId="{8FFE9088-CE62-884B-A303-79C2F84CE8D1}" type="pres">
      <dgm:prSet presAssocID="{B9839AAD-70F2-784D-8D27-6C619CA58A26}" presName="parentText" presStyleLbl="node1" presStyleIdx="2" presStyleCnt="5">
        <dgm:presLayoutVars>
          <dgm:chMax val="0"/>
          <dgm:bulletEnabled val="1"/>
        </dgm:presLayoutVars>
      </dgm:prSet>
      <dgm:spPr/>
    </dgm:pt>
    <dgm:pt modelId="{23098597-CF88-074C-966F-F57C8B56D485}" type="pres">
      <dgm:prSet presAssocID="{A03DE939-4FA0-CC46-B353-220DF1F3B032}" presName="spacer" presStyleCnt="0"/>
      <dgm:spPr/>
    </dgm:pt>
    <dgm:pt modelId="{1C0983F6-9D71-914D-9466-35F08E097FAC}" type="pres">
      <dgm:prSet presAssocID="{EA8A91B0-37E8-6846-B966-313867065F11}" presName="parentText" presStyleLbl="node1" presStyleIdx="3" presStyleCnt="5">
        <dgm:presLayoutVars>
          <dgm:chMax val="0"/>
          <dgm:bulletEnabled val="1"/>
        </dgm:presLayoutVars>
      </dgm:prSet>
      <dgm:spPr/>
    </dgm:pt>
    <dgm:pt modelId="{DC5F9C56-2507-8A45-B92F-58C6FFADBA6C}" type="pres">
      <dgm:prSet presAssocID="{3E3A997A-A617-984B-BDF5-C81DD808D372}" presName="spacer" presStyleCnt="0"/>
      <dgm:spPr/>
    </dgm:pt>
    <dgm:pt modelId="{CDCEE07B-F31E-304B-80CF-FA46C06FBC6A}" type="pres">
      <dgm:prSet presAssocID="{E1692100-4728-9341-A2C0-790F44A762BC}" presName="parentText" presStyleLbl="node1" presStyleIdx="4" presStyleCnt="5">
        <dgm:presLayoutVars>
          <dgm:chMax val="0"/>
          <dgm:bulletEnabled val="1"/>
        </dgm:presLayoutVars>
      </dgm:prSet>
      <dgm:spPr/>
    </dgm:pt>
  </dgm:ptLst>
  <dgm:cxnLst>
    <dgm:cxn modelId="{6CFD8907-32F7-7D4B-B3D0-0C4BB09992EE}" type="presOf" srcId="{EA8A91B0-37E8-6846-B966-313867065F11}" destId="{1C0983F6-9D71-914D-9466-35F08E097FAC}" srcOrd="0" destOrd="0" presId="urn:microsoft.com/office/officeart/2005/8/layout/vList2"/>
    <dgm:cxn modelId="{39138229-ABE4-4D68-AE51-EABC7EC0B8C3}" srcId="{576D330C-333B-43FC-A57E-324BA7A509D6}" destId="{65C11DB3-0C19-4C89-8E1D-9FFDFB138802}" srcOrd="0" destOrd="0" parTransId="{2E1B6F93-0D23-4A8E-8982-F5C9C10E82A2}" sibTransId="{68529334-6071-4DA7-8814-CF120BC28A35}"/>
    <dgm:cxn modelId="{BEA0A244-F99A-DF45-9F79-17F6DC22E3EE}" type="presOf" srcId="{B9839AAD-70F2-784D-8D27-6C619CA58A26}" destId="{8FFE9088-CE62-884B-A303-79C2F84CE8D1}" srcOrd="0" destOrd="0" presId="urn:microsoft.com/office/officeart/2005/8/layout/vList2"/>
    <dgm:cxn modelId="{E4DF934E-D7EF-B04A-9442-E3F2DD805245}" type="presOf" srcId="{65C11DB3-0C19-4C89-8E1D-9FFDFB138802}" destId="{0646DCF2-F8A8-634A-94BC-F3CAFD8DFC04}" srcOrd="0" destOrd="0" presId="urn:microsoft.com/office/officeart/2005/8/layout/vList2"/>
    <dgm:cxn modelId="{4C87B96C-C989-454C-B26A-20364B21A6A0}" srcId="{576D330C-333B-43FC-A57E-324BA7A509D6}" destId="{E1692100-4728-9341-A2C0-790F44A762BC}" srcOrd="4" destOrd="0" parTransId="{1A26DDF4-8532-394E-82F1-F0D7661142C2}" sibTransId="{072AFBB5-CF81-4F4A-8C28-3E2937A01B2B}"/>
    <dgm:cxn modelId="{12D62682-7625-3B4B-AC21-F89F71A72A27}" type="presOf" srcId="{5FB3642D-A35A-49EE-AA3F-7998E2BBED96}" destId="{7461545C-5C8B-9E4A-BA08-4BB53A134D93}" srcOrd="0" destOrd="0" presId="urn:microsoft.com/office/officeart/2005/8/layout/vList2"/>
    <dgm:cxn modelId="{76A3AB8F-D269-E247-BAC9-5B70F9D3ED5B}" type="presOf" srcId="{576D330C-333B-43FC-A57E-324BA7A509D6}" destId="{395EBAD8-EC00-9547-9201-B80E471EB416}" srcOrd="0" destOrd="0" presId="urn:microsoft.com/office/officeart/2005/8/layout/vList2"/>
    <dgm:cxn modelId="{18480BA2-AB11-2440-AA76-F3BDB9BF1631}" srcId="{576D330C-333B-43FC-A57E-324BA7A509D6}" destId="{EA8A91B0-37E8-6846-B966-313867065F11}" srcOrd="3" destOrd="0" parTransId="{F0892FFC-F1B2-4D4C-999F-6CC151BA70CF}" sibTransId="{3E3A997A-A617-984B-BDF5-C81DD808D372}"/>
    <dgm:cxn modelId="{707B23A2-1518-8F43-A123-B59EBAEB9F2D}" type="presOf" srcId="{E1692100-4728-9341-A2C0-790F44A762BC}" destId="{CDCEE07B-F31E-304B-80CF-FA46C06FBC6A}" srcOrd="0" destOrd="0" presId="urn:microsoft.com/office/officeart/2005/8/layout/vList2"/>
    <dgm:cxn modelId="{DFBABBB5-7111-4CF3-83CE-187E2406B933}" srcId="{576D330C-333B-43FC-A57E-324BA7A509D6}" destId="{5FB3642D-A35A-49EE-AA3F-7998E2BBED96}" srcOrd="1" destOrd="0" parTransId="{5B60D64A-BD89-4EED-A87C-FD645E4FF644}" sibTransId="{8F824436-E9E5-401D-B90A-78348F40708E}"/>
    <dgm:cxn modelId="{99670EDF-8473-184C-BDD5-3993B106E27A}" srcId="{576D330C-333B-43FC-A57E-324BA7A509D6}" destId="{B9839AAD-70F2-784D-8D27-6C619CA58A26}" srcOrd="2" destOrd="0" parTransId="{E5179A72-1AF8-7D49-81FB-E1A35AE7E1E7}" sibTransId="{A03DE939-4FA0-CC46-B353-220DF1F3B032}"/>
    <dgm:cxn modelId="{E0D20D14-F235-8546-A6A0-E81A317A8A61}" type="presParOf" srcId="{395EBAD8-EC00-9547-9201-B80E471EB416}" destId="{0646DCF2-F8A8-634A-94BC-F3CAFD8DFC04}" srcOrd="0" destOrd="0" presId="urn:microsoft.com/office/officeart/2005/8/layout/vList2"/>
    <dgm:cxn modelId="{80EA0DBC-D11D-894F-84C5-407E4F63ABC0}" type="presParOf" srcId="{395EBAD8-EC00-9547-9201-B80E471EB416}" destId="{C99769A5-3AEF-5A46-B906-4A0BE1D3FC72}" srcOrd="1" destOrd="0" presId="urn:microsoft.com/office/officeart/2005/8/layout/vList2"/>
    <dgm:cxn modelId="{9087239D-EF98-064C-B491-4272A6EE58FC}" type="presParOf" srcId="{395EBAD8-EC00-9547-9201-B80E471EB416}" destId="{7461545C-5C8B-9E4A-BA08-4BB53A134D93}" srcOrd="2" destOrd="0" presId="urn:microsoft.com/office/officeart/2005/8/layout/vList2"/>
    <dgm:cxn modelId="{916CCAB5-D03F-1247-A7CC-94795D7838C7}" type="presParOf" srcId="{395EBAD8-EC00-9547-9201-B80E471EB416}" destId="{2780869E-6695-C640-80C5-A045CC2CFEB3}" srcOrd="3" destOrd="0" presId="urn:microsoft.com/office/officeart/2005/8/layout/vList2"/>
    <dgm:cxn modelId="{9C54510B-D2B6-274F-9155-929783B85016}" type="presParOf" srcId="{395EBAD8-EC00-9547-9201-B80E471EB416}" destId="{8FFE9088-CE62-884B-A303-79C2F84CE8D1}" srcOrd="4" destOrd="0" presId="urn:microsoft.com/office/officeart/2005/8/layout/vList2"/>
    <dgm:cxn modelId="{4BBB18D7-52DD-3F48-998C-EC0997497A5D}" type="presParOf" srcId="{395EBAD8-EC00-9547-9201-B80E471EB416}" destId="{23098597-CF88-074C-966F-F57C8B56D485}" srcOrd="5" destOrd="0" presId="urn:microsoft.com/office/officeart/2005/8/layout/vList2"/>
    <dgm:cxn modelId="{CD7F1951-0419-0345-9B5C-959E736C8101}" type="presParOf" srcId="{395EBAD8-EC00-9547-9201-B80E471EB416}" destId="{1C0983F6-9D71-914D-9466-35F08E097FAC}" srcOrd="6" destOrd="0" presId="urn:microsoft.com/office/officeart/2005/8/layout/vList2"/>
    <dgm:cxn modelId="{F9F9BD6F-E000-B94A-923F-BB51A0A317D2}" type="presParOf" srcId="{395EBAD8-EC00-9547-9201-B80E471EB416}" destId="{DC5F9C56-2507-8A45-B92F-58C6FFADBA6C}" srcOrd="7" destOrd="0" presId="urn:microsoft.com/office/officeart/2005/8/layout/vList2"/>
    <dgm:cxn modelId="{9D4B8896-16D7-5748-8829-C1D2D10DC81A}" type="presParOf" srcId="{395EBAD8-EC00-9547-9201-B80E471EB416}" destId="{CDCEE07B-F31E-304B-80CF-FA46C06FBC6A}"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F19ACF-DCED-0244-A99B-B7EED49509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77D54E23-B061-8A4E-BB2B-6A72BEC845F9}">
      <dgm:prSet phldrT="[Text]"/>
      <dgm:spPr/>
      <dgm:t>
        <a:bodyPr/>
        <a:lstStyle/>
        <a:p>
          <a:r>
            <a:rPr lang="en-US" dirty="0"/>
            <a:t>The </a:t>
          </a:r>
          <a:r>
            <a:rPr lang="en-US" b="1" dirty="0"/>
            <a:t>Command Processor</a:t>
          </a:r>
          <a:r>
            <a:rPr lang="en-US" dirty="0"/>
            <a:t> accepts requests for Commands, schedules and executes them, and performs any other orthogonal housekeeping operations. </a:t>
          </a:r>
          <a:endParaRPr lang="en-GB" dirty="0"/>
        </a:p>
      </dgm:t>
    </dgm:pt>
    <dgm:pt modelId="{568D7866-82BF-854F-B221-2225465D9BB4}" type="parTrans" cxnId="{52067FEA-E9FF-C04E-85B6-01E5F5A12909}">
      <dgm:prSet/>
      <dgm:spPr/>
      <dgm:t>
        <a:bodyPr/>
        <a:lstStyle/>
        <a:p>
          <a:endParaRPr lang="en-GB"/>
        </a:p>
      </dgm:t>
    </dgm:pt>
    <dgm:pt modelId="{9DC34C98-1AE5-3E44-8981-3C28AD6953FD}" type="sibTrans" cxnId="{52067FEA-E9FF-C04E-85B6-01E5F5A12909}">
      <dgm:prSet/>
      <dgm:spPr/>
      <dgm:t>
        <a:bodyPr/>
        <a:lstStyle/>
        <a:p>
          <a:endParaRPr lang="en-GB"/>
        </a:p>
      </dgm:t>
    </dgm:pt>
    <dgm:pt modelId="{D5D26D04-B87C-AD47-99BC-C706B1333C32}">
      <dgm:prSet/>
      <dgm:spPr/>
      <dgm:t>
        <a:bodyPr/>
        <a:lstStyle/>
        <a:p>
          <a:r>
            <a:rPr lang="en-US" dirty="0"/>
            <a:t>A </a:t>
          </a:r>
          <a:r>
            <a:rPr lang="en-US" b="1" dirty="0"/>
            <a:t>Command Processor</a:t>
          </a:r>
          <a:r>
            <a:rPr lang="en-US" dirty="0"/>
            <a:t> forms a juncture at which concerns </a:t>
          </a:r>
          <a:r>
            <a:rPr lang="en-GB" dirty="0"/>
            <a:t>like</a:t>
          </a:r>
          <a:r>
            <a:rPr lang="en-US" dirty="0"/>
            <a:t> </a:t>
          </a:r>
          <a:r>
            <a:rPr lang="en-US" i="1" dirty="0"/>
            <a:t>retry</a:t>
          </a:r>
          <a:r>
            <a:rPr lang="en-US" dirty="0"/>
            <a:t>, </a:t>
          </a:r>
          <a:r>
            <a:rPr lang="en-GB" i="1" dirty="0"/>
            <a:t>timeout,</a:t>
          </a:r>
          <a:r>
            <a:rPr lang="en-US" dirty="0"/>
            <a:t> and </a:t>
          </a:r>
          <a:r>
            <a:rPr lang="en-US" i="1" dirty="0"/>
            <a:t>circuit breaker</a:t>
          </a:r>
          <a:r>
            <a:rPr lang="en-US" dirty="0"/>
            <a:t> can be implemented for all commands.</a:t>
          </a:r>
          <a:endParaRPr lang="en-GB" dirty="0"/>
        </a:p>
      </dgm:t>
    </dgm:pt>
    <dgm:pt modelId="{26F5981E-2009-B84B-840E-585F3FF77E07}" type="parTrans" cxnId="{857CF574-C808-9248-B966-961F3EAA900B}">
      <dgm:prSet/>
      <dgm:spPr/>
      <dgm:t>
        <a:bodyPr/>
        <a:lstStyle/>
        <a:p>
          <a:endParaRPr lang="en-GB"/>
        </a:p>
      </dgm:t>
    </dgm:pt>
    <dgm:pt modelId="{4A164574-3C3D-6548-8901-21760E3F2FA6}" type="sibTrans" cxnId="{857CF574-C808-9248-B966-961F3EAA900B}">
      <dgm:prSet/>
      <dgm:spPr/>
      <dgm:t>
        <a:bodyPr/>
        <a:lstStyle/>
        <a:p>
          <a:endParaRPr lang="en-GB"/>
        </a:p>
      </dgm:t>
    </dgm:pt>
    <dgm:pt modelId="{DFA9148A-8AD2-5740-A0E5-9BF7D751E71E}">
      <dgm:prSet/>
      <dgm:spPr/>
      <dgm:t>
        <a:bodyPr/>
        <a:lstStyle/>
        <a:p>
          <a:r>
            <a:rPr lang="en-US" dirty="0"/>
            <a:t>A </a:t>
          </a:r>
          <a:r>
            <a:rPr lang="en-US" b="1" dirty="0"/>
            <a:t>Command Processor</a:t>
          </a:r>
          <a:r>
            <a:rPr lang="en-US" dirty="0"/>
            <a:t> enforces quality of service and maximizes throughput.</a:t>
          </a:r>
          <a:endParaRPr lang="en-GB" dirty="0"/>
        </a:p>
      </dgm:t>
    </dgm:pt>
    <dgm:pt modelId="{B73424DC-994B-FD4F-8E25-65852F03DBBF}" type="parTrans" cxnId="{CEC75549-3708-7648-9522-8FFF8AF1317B}">
      <dgm:prSet/>
      <dgm:spPr/>
      <dgm:t>
        <a:bodyPr/>
        <a:lstStyle/>
        <a:p>
          <a:endParaRPr lang="en-GB"/>
        </a:p>
      </dgm:t>
    </dgm:pt>
    <dgm:pt modelId="{34AFB784-B3B0-5944-AB49-6FBA3B8F3D0F}" type="sibTrans" cxnId="{CEC75549-3708-7648-9522-8FFF8AF1317B}">
      <dgm:prSet/>
      <dgm:spPr/>
      <dgm:t>
        <a:bodyPr/>
        <a:lstStyle/>
        <a:p>
          <a:endParaRPr lang="en-GB"/>
        </a:p>
      </dgm:t>
    </dgm:pt>
    <dgm:pt modelId="{5988F0BC-2AAA-314B-8BDE-366680595495}" type="pres">
      <dgm:prSet presAssocID="{8CF19ACF-DCED-0244-A99B-B7EED495096A}" presName="linear" presStyleCnt="0">
        <dgm:presLayoutVars>
          <dgm:animLvl val="lvl"/>
          <dgm:resizeHandles val="exact"/>
        </dgm:presLayoutVars>
      </dgm:prSet>
      <dgm:spPr/>
    </dgm:pt>
    <dgm:pt modelId="{FE307090-7917-514F-A67A-053FDF710A1F}" type="pres">
      <dgm:prSet presAssocID="{77D54E23-B061-8A4E-BB2B-6A72BEC845F9}" presName="parentText" presStyleLbl="node1" presStyleIdx="0" presStyleCnt="3">
        <dgm:presLayoutVars>
          <dgm:chMax val="0"/>
          <dgm:bulletEnabled val="1"/>
        </dgm:presLayoutVars>
      </dgm:prSet>
      <dgm:spPr/>
    </dgm:pt>
    <dgm:pt modelId="{1371B7B8-C67C-9444-ADAB-4CF671C294AF}" type="pres">
      <dgm:prSet presAssocID="{9DC34C98-1AE5-3E44-8981-3C28AD6953FD}" presName="spacer" presStyleCnt="0"/>
      <dgm:spPr/>
    </dgm:pt>
    <dgm:pt modelId="{2E2C1AB1-9E35-314D-9444-FBB5879D6429}" type="pres">
      <dgm:prSet presAssocID="{D5D26D04-B87C-AD47-99BC-C706B1333C32}" presName="parentText" presStyleLbl="node1" presStyleIdx="1" presStyleCnt="3">
        <dgm:presLayoutVars>
          <dgm:chMax val="0"/>
          <dgm:bulletEnabled val="1"/>
        </dgm:presLayoutVars>
      </dgm:prSet>
      <dgm:spPr/>
    </dgm:pt>
    <dgm:pt modelId="{55AA65FB-60F0-B643-86D4-D1C35CE33FEC}" type="pres">
      <dgm:prSet presAssocID="{4A164574-3C3D-6548-8901-21760E3F2FA6}" presName="spacer" presStyleCnt="0"/>
      <dgm:spPr/>
    </dgm:pt>
    <dgm:pt modelId="{7B8D942D-E3B1-D244-99B5-BCEBBD898433}" type="pres">
      <dgm:prSet presAssocID="{DFA9148A-8AD2-5740-A0E5-9BF7D751E71E}" presName="parentText" presStyleLbl="node1" presStyleIdx="2" presStyleCnt="3">
        <dgm:presLayoutVars>
          <dgm:chMax val="0"/>
          <dgm:bulletEnabled val="1"/>
        </dgm:presLayoutVars>
      </dgm:prSet>
      <dgm:spPr/>
    </dgm:pt>
  </dgm:ptLst>
  <dgm:cxnLst>
    <dgm:cxn modelId="{35BC313A-47F7-F343-9FB0-5108FF62E7FB}" type="presOf" srcId="{D5D26D04-B87C-AD47-99BC-C706B1333C32}" destId="{2E2C1AB1-9E35-314D-9444-FBB5879D6429}" srcOrd="0" destOrd="0" presId="urn:microsoft.com/office/officeart/2005/8/layout/vList2"/>
    <dgm:cxn modelId="{56435640-E139-F14F-AF43-06EB4525336C}" type="presOf" srcId="{77D54E23-B061-8A4E-BB2B-6A72BEC845F9}" destId="{FE307090-7917-514F-A67A-053FDF710A1F}" srcOrd="0" destOrd="0" presId="urn:microsoft.com/office/officeart/2005/8/layout/vList2"/>
    <dgm:cxn modelId="{CEC75549-3708-7648-9522-8FFF8AF1317B}" srcId="{8CF19ACF-DCED-0244-A99B-B7EED495096A}" destId="{DFA9148A-8AD2-5740-A0E5-9BF7D751E71E}" srcOrd="2" destOrd="0" parTransId="{B73424DC-994B-FD4F-8E25-65852F03DBBF}" sibTransId="{34AFB784-B3B0-5944-AB49-6FBA3B8F3D0F}"/>
    <dgm:cxn modelId="{857CF574-C808-9248-B966-961F3EAA900B}" srcId="{8CF19ACF-DCED-0244-A99B-B7EED495096A}" destId="{D5D26D04-B87C-AD47-99BC-C706B1333C32}" srcOrd="1" destOrd="0" parTransId="{26F5981E-2009-B84B-840E-585F3FF77E07}" sibTransId="{4A164574-3C3D-6548-8901-21760E3F2FA6}"/>
    <dgm:cxn modelId="{87233D82-219B-5D49-8262-56362CFA77E9}" type="presOf" srcId="{8CF19ACF-DCED-0244-A99B-B7EED495096A}" destId="{5988F0BC-2AAA-314B-8BDE-366680595495}" srcOrd="0" destOrd="0" presId="urn:microsoft.com/office/officeart/2005/8/layout/vList2"/>
    <dgm:cxn modelId="{B027A1CD-5E04-4A42-9643-2B4A99AEF425}" type="presOf" srcId="{DFA9148A-8AD2-5740-A0E5-9BF7D751E71E}" destId="{7B8D942D-E3B1-D244-99B5-BCEBBD898433}" srcOrd="0" destOrd="0" presId="urn:microsoft.com/office/officeart/2005/8/layout/vList2"/>
    <dgm:cxn modelId="{52067FEA-E9FF-C04E-85B6-01E5F5A12909}" srcId="{8CF19ACF-DCED-0244-A99B-B7EED495096A}" destId="{77D54E23-B061-8A4E-BB2B-6A72BEC845F9}" srcOrd="0" destOrd="0" parTransId="{568D7866-82BF-854F-B221-2225465D9BB4}" sibTransId="{9DC34C98-1AE5-3E44-8981-3C28AD6953FD}"/>
    <dgm:cxn modelId="{F877A2FA-3BCF-EC45-A1CE-B8D525344886}" type="presParOf" srcId="{5988F0BC-2AAA-314B-8BDE-366680595495}" destId="{FE307090-7917-514F-A67A-053FDF710A1F}" srcOrd="0" destOrd="0" presId="urn:microsoft.com/office/officeart/2005/8/layout/vList2"/>
    <dgm:cxn modelId="{82390409-BDDB-164D-A80D-94841EA10FCF}" type="presParOf" srcId="{5988F0BC-2AAA-314B-8BDE-366680595495}" destId="{1371B7B8-C67C-9444-ADAB-4CF671C294AF}" srcOrd="1" destOrd="0" presId="urn:microsoft.com/office/officeart/2005/8/layout/vList2"/>
    <dgm:cxn modelId="{7E71D380-EE43-A344-95AF-6A0D3B8A4014}" type="presParOf" srcId="{5988F0BC-2AAA-314B-8BDE-366680595495}" destId="{2E2C1AB1-9E35-314D-9444-FBB5879D6429}" srcOrd="2" destOrd="0" presId="urn:microsoft.com/office/officeart/2005/8/layout/vList2"/>
    <dgm:cxn modelId="{EED7DB0C-C166-064B-9477-37E6842BCB50}" type="presParOf" srcId="{5988F0BC-2AAA-314B-8BDE-366680595495}" destId="{55AA65FB-60F0-B643-86D4-D1C35CE33FEC}" srcOrd="3" destOrd="0" presId="urn:microsoft.com/office/officeart/2005/8/layout/vList2"/>
    <dgm:cxn modelId="{6EA4377D-7799-D34D-BC38-AB35D26A9D5A}" type="presParOf" srcId="{5988F0BC-2AAA-314B-8BDE-366680595495}" destId="{7B8D942D-E3B1-D244-99B5-BCEBBD89843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6D330C-333B-43FC-A57E-324BA7A509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5C11DB3-0C19-4C89-8E1D-9FFDFB138802}">
      <dgm:prSet custT="1"/>
      <dgm:spPr/>
      <dgm:t>
        <a:bodyPr/>
        <a:lstStyle/>
        <a:p>
          <a:r>
            <a:rPr lang="en-US" sz="1800" dirty="0"/>
            <a:t>To handle orthogonal </a:t>
          </a:r>
          <a:r>
            <a:rPr lang="en-GB" sz="1800" dirty="0"/>
            <a:t>concerns,</a:t>
          </a:r>
          <a:r>
            <a:rPr lang="en-US" sz="1800" dirty="0"/>
            <a:t> we </a:t>
          </a:r>
          <a:r>
            <a:rPr lang="en-GB" sz="1800" dirty="0"/>
            <a:t>employ a pipes-and-filters</a:t>
          </a:r>
          <a:r>
            <a:rPr lang="en-US" sz="1800" dirty="0"/>
            <a:t> </a:t>
          </a:r>
          <a:r>
            <a:rPr lang="en-GB" sz="1800" dirty="0"/>
            <a:t>architecture—orthogonal</a:t>
          </a:r>
          <a:r>
            <a:rPr lang="en-US" sz="1800" dirty="0"/>
            <a:t> concerns run before the sink which has app logic.</a:t>
          </a:r>
        </a:p>
      </dgm:t>
    </dgm:pt>
    <dgm:pt modelId="{2E1B6F93-0D23-4A8E-8982-F5C9C10E82A2}" type="parTrans" cxnId="{39138229-ABE4-4D68-AE51-EABC7EC0B8C3}">
      <dgm:prSet/>
      <dgm:spPr/>
      <dgm:t>
        <a:bodyPr/>
        <a:lstStyle/>
        <a:p>
          <a:endParaRPr lang="en-US"/>
        </a:p>
      </dgm:t>
    </dgm:pt>
    <dgm:pt modelId="{68529334-6071-4DA7-8814-CF120BC28A35}" type="sibTrans" cxnId="{39138229-ABE4-4D68-AE51-EABC7EC0B8C3}">
      <dgm:prSet/>
      <dgm:spPr/>
      <dgm:t>
        <a:bodyPr/>
        <a:lstStyle/>
        <a:p>
          <a:endParaRPr lang="en-US"/>
        </a:p>
      </dgm:t>
    </dgm:pt>
    <dgm:pt modelId="{A761BBCE-387B-8141-9EDA-6C89906B769F}">
      <dgm:prSet custT="1"/>
      <dgm:spPr/>
      <dgm:t>
        <a:bodyPr/>
        <a:lstStyle/>
        <a:p>
          <a:r>
            <a:rPr lang="en-GB" sz="1800" dirty="0"/>
            <a:t>This approach is typically referred to as "middleware," as the orthogonal steps sit between the source and sink.</a:t>
          </a:r>
        </a:p>
      </dgm:t>
    </dgm:pt>
    <dgm:pt modelId="{42E87D46-AD1C-B841-89BD-0856B532E1A3}" type="parTrans" cxnId="{AD7BAA62-4DCB-EF4D-9088-2FC58E9F3ADE}">
      <dgm:prSet/>
      <dgm:spPr/>
      <dgm:t>
        <a:bodyPr/>
        <a:lstStyle/>
        <a:p>
          <a:endParaRPr lang="en-GB"/>
        </a:p>
      </dgm:t>
    </dgm:pt>
    <dgm:pt modelId="{ECB70F6A-64A8-3C44-9828-64F3479CA83E}" type="sibTrans" cxnId="{AD7BAA62-4DCB-EF4D-9088-2FC58E9F3ADE}">
      <dgm:prSet/>
      <dgm:spPr/>
      <dgm:t>
        <a:bodyPr/>
        <a:lstStyle/>
        <a:p>
          <a:endParaRPr lang="en-GB"/>
        </a:p>
      </dgm:t>
    </dgm:pt>
    <dgm:pt modelId="{4A64FCD4-64B7-134C-A755-FA4729232634}">
      <dgm:prSet custT="1"/>
      <dgm:spPr/>
      <dgm:t>
        <a:bodyPr/>
        <a:lstStyle/>
        <a:p>
          <a:r>
            <a:rPr lang="en-GB" sz="1800" i="0" dirty="0"/>
            <a:t>Typically, middleware uses a Russian Doll Model or Matryoshka model, where each step encompasses the call to the next, allowing for </a:t>
          </a:r>
          <a:r>
            <a:rPr lang="en-GB" sz="1800" i="0" dirty="0" err="1"/>
            <a:t>try..catch</a:t>
          </a:r>
          <a:r>
            <a:rPr lang="en-GB" sz="1800" i="0" dirty="0"/>
            <a:t>, etc.</a:t>
          </a:r>
          <a:endParaRPr lang="en-US" sz="1800" i="0" dirty="0"/>
        </a:p>
      </dgm:t>
    </dgm:pt>
    <dgm:pt modelId="{FE8DFFFA-05D4-4C4F-B6EC-2C938F516AB2}" type="parTrans" cxnId="{92689ECA-0332-5C49-B06E-5A56FC1E1370}">
      <dgm:prSet/>
      <dgm:spPr/>
      <dgm:t>
        <a:bodyPr/>
        <a:lstStyle/>
        <a:p>
          <a:endParaRPr lang="en-GB"/>
        </a:p>
      </dgm:t>
    </dgm:pt>
    <dgm:pt modelId="{288F1327-272B-314E-969A-A11C9D11F4F1}" type="sibTrans" cxnId="{92689ECA-0332-5C49-B06E-5A56FC1E1370}">
      <dgm:prSet/>
      <dgm:spPr/>
      <dgm:t>
        <a:bodyPr/>
        <a:lstStyle/>
        <a:p>
          <a:endParaRPr lang="en-GB"/>
        </a:p>
      </dgm:t>
    </dgm:pt>
    <dgm:pt modelId="{395EBAD8-EC00-9547-9201-B80E471EB416}" type="pres">
      <dgm:prSet presAssocID="{576D330C-333B-43FC-A57E-324BA7A509D6}" presName="linear" presStyleCnt="0">
        <dgm:presLayoutVars>
          <dgm:animLvl val="lvl"/>
          <dgm:resizeHandles val="exact"/>
        </dgm:presLayoutVars>
      </dgm:prSet>
      <dgm:spPr/>
    </dgm:pt>
    <dgm:pt modelId="{0646DCF2-F8A8-634A-94BC-F3CAFD8DFC04}" type="pres">
      <dgm:prSet presAssocID="{65C11DB3-0C19-4C89-8E1D-9FFDFB138802}" presName="parentText" presStyleLbl="node1" presStyleIdx="0" presStyleCnt="3">
        <dgm:presLayoutVars>
          <dgm:chMax val="0"/>
          <dgm:bulletEnabled val="1"/>
        </dgm:presLayoutVars>
      </dgm:prSet>
      <dgm:spPr/>
    </dgm:pt>
    <dgm:pt modelId="{036F4522-1B67-E743-B6DC-126F3FF6226F}" type="pres">
      <dgm:prSet presAssocID="{68529334-6071-4DA7-8814-CF120BC28A35}" presName="spacer" presStyleCnt="0"/>
      <dgm:spPr/>
    </dgm:pt>
    <dgm:pt modelId="{09FB70A6-8F09-3744-A784-A1321B0F9488}" type="pres">
      <dgm:prSet presAssocID="{A761BBCE-387B-8141-9EDA-6C89906B769F}" presName="parentText" presStyleLbl="node1" presStyleIdx="1" presStyleCnt="3" custLinFactNeighborX="-766" custLinFactNeighborY="-54741">
        <dgm:presLayoutVars>
          <dgm:chMax val="0"/>
          <dgm:bulletEnabled val="1"/>
        </dgm:presLayoutVars>
      </dgm:prSet>
      <dgm:spPr/>
    </dgm:pt>
    <dgm:pt modelId="{A9E70AA0-930E-5F4A-819D-E876A667091B}" type="pres">
      <dgm:prSet presAssocID="{ECB70F6A-64A8-3C44-9828-64F3479CA83E}" presName="spacer" presStyleCnt="0"/>
      <dgm:spPr/>
    </dgm:pt>
    <dgm:pt modelId="{6E8D77B9-10B8-B741-A481-55F8A275A500}" type="pres">
      <dgm:prSet presAssocID="{4A64FCD4-64B7-134C-A755-FA4729232634}" presName="parentText" presStyleLbl="node1" presStyleIdx="2" presStyleCnt="3">
        <dgm:presLayoutVars>
          <dgm:chMax val="0"/>
          <dgm:bulletEnabled val="1"/>
        </dgm:presLayoutVars>
      </dgm:prSet>
      <dgm:spPr/>
    </dgm:pt>
  </dgm:ptLst>
  <dgm:cxnLst>
    <dgm:cxn modelId="{6706330F-D85E-F54A-BFF3-300C85A2CEB2}" type="presOf" srcId="{A761BBCE-387B-8141-9EDA-6C89906B769F}" destId="{09FB70A6-8F09-3744-A784-A1321B0F9488}" srcOrd="0" destOrd="0" presId="urn:microsoft.com/office/officeart/2005/8/layout/vList2"/>
    <dgm:cxn modelId="{39138229-ABE4-4D68-AE51-EABC7EC0B8C3}" srcId="{576D330C-333B-43FC-A57E-324BA7A509D6}" destId="{65C11DB3-0C19-4C89-8E1D-9FFDFB138802}" srcOrd="0" destOrd="0" parTransId="{2E1B6F93-0D23-4A8E-8982-F5C9C10E82A2}" sibTransId="{68529334-6071-4DA7-8814-CF120BC28A35}"/>
    <dgm:cxn modelId="{79A47D31-75C7-1B46-9C12-99C902D6FD60}" type="presOf" srcId="{4A64FCD4-64B7-134C-A755-FA4729232634}" destId="{6E8D77B9-10B8-B741-A481-55F8A275A500}" srcOrd="0" destOrd="0" presId="urn:microsoft.com/office/officeart/2005/8/layout/vList2"/>
    <dgm:cxn modelId="{E4DF934E-D7EF-B04A-9442-E3F2DD805245}" type="presOf" srcId="{65C11DB3-0C19-4C89-8E1D-9FFDFB138802}" destId="{0646DCF2-F8A8-634A-94BC-F3CAFD8DFC04}" srcOrd="0" destOrd="0" presId="urn:microsoft.com/office/officeart/2005/8/layout/vList2"/>
    <dgm:cxn modelId="{AD7BAA62-4DCB-EF4D-9088-2FC58E9F3ADE}" srcId="{576D330C-333B-43FC-A57E-324BA7A509D6}" destId="{A761BBCE-387B-8141-9EDA-6C89906B769F}" srcOrd="1" destOrd="0" parTransId="{42E87D46-AD1C-B841-89BD-0856B532E1A3}" sibTransId="{ECB70F6A-64A8-3C44-9828-64F3479CA83E}"/>
    <dgm:cxn modelId="{76A3AB8F-D269-E247-BAC9-5B70F9D3ED5B}" type="presOf" srcId="{576D330C-333B-43FC-A57E-324BA7A509D6}" destId="{395EBAD8-EC00-9547-9201-B80E471EB416}" srcOrd="0" destOrd="0" presId="urn:microsoft.com/office/officeart/2005/8/layout/vList2"/>
    <dgm:cxn modelId="{92689ECA-0332-5C49-B06E-5A56FC1E1370}" srcId="{576D330C-333B-43FC-A57E-324BA7A509D6}" destId="{4A64FCD4-64B7-134C-A755-FA4729232634}" srcOrd="2" destOrd="0" parTransId="{FE8DFFFA-05D4-4C4F-B6EC-2C938F516AB2}" sibTransId="{288F1327-272B-314E-969A-A11C9D11F4F1}"/>
    <dgm:cxn modelId="{E0D20D14-F235-8546-A6A0-E81A317A8A61}" type="presParOf" srcId="{395EBAD8-EC00-9547-9201-B80E471EB416}" destId="{0646DCF2-F8A8-634A-94BC-F3CAFD8DFC04}" srcOrd="0" destOrd="0" presId="urn:microsoft.com/office/officeart/2005/8/layout/vList2"/>
    <dgm:cxn modelId="{219CFB40-5791-AA48-819C-080050726AA6}" type="presParOf" srcId="{395EBAD8-EC00-9547-9201-B80E471EB416}" destId="{036F4522-1B67-E743-B6DC-126F3FF6226F}" srcOrd="1" destOrd="0" presId="urn:microsoft.com/office/officeart/2005/8/layout/vList2"/>
    <dgm:cxn modelId="{3F08D473-86FD-BF48-9072-DE639C771805}" type="presParOf" srcId="{395EBAD8-EC00-9547-9201-B80E471EB416}" destId="{09FB70A6-8F09-3744-A784-A1321B0F9488}" srcOrd="2" destOrd="0" presId="urn:microsoft.com/office/officeart/2005/8/layout/vList2"/>
    <dgm:cxn modelId="{2847FFD2-AED5-1345-9823-E70A4D47FCA1}" type="presParOf" srcId="{395EBAD8-EC00-9547-9201-B80E471EB416}" destId="{A9E70AA0-930E-5F4A-819D-E876A667091B}" srcOrd="3" destOrd="0" presId="urn:microsoft.com/office/officeart/2005/8/layout/vList2"/>
    <dgm:cxn modelId="{590B5ED4-869D-2445-B507-4E105CA53B9C}" type="presParOf" srcId="{395EBAD8-EC00-9547-9201-B80E471EB416}" destId="{6E8D77B9-10B8-B741-A481-55F8A275A500}"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FF4D3-12AF-BD4D-9236-2A03DD9DF0C4}">
      <dsp:nvSpPr>
        <dsp:cNvPr id="0" name=""/>
        <dsp:cNvSpPr/>
      </dsp:nvSpPr>
      <dsp:spPr>
        <a:xfrm>
          <a:off x="0" y="72008"/>
          <a:ext cx="78867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Commands and Queries</a:t>
          </a:r>
        </a:p>
      </dsp:txBody>
      <dsp:txXfrm>
        <a:off x="31185" y="103193"/>
        <a:ext cx="7824330" cy="576450"/>
      </dsp:txXfrm>
    </dsp:sp>
    <dsp:sp modelId="{8E76BA9D-7B7C-2245-A36C-D4C32D2CEF12}">
      <dsp:nvSpPr>
        <dsp:cNvPr id="0" name=""/>
        <dsp:cNvSpPr/>
      </dsp:nvSpPr>
      <dsp:spPr>
        <a:xfrm>
          <a:off x="0" y="785708"/>
          <a:ext cx="78867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Command Processor and Dispatcher</a:t>
          </a:r>
        </a:p>
      </dsp:txBody>
      <dsp:txXfrm>
        <a:off x="31185" y="816893"/>
        <a:ext cx="7824330" cy="576450"/>
      </dsp:txXfrm>
    </dsp:sp>
    <dsp:sp modelId="{D00D7DF2-1D1C-0F4A-9ECD-5072F4E029D3}">
      <dsp:nvSpPr>
        <dsp:cNvPr id="0" name=""/>
        <dsp:cNvSpPr/>
      </dsp:nvSpPr>
      <dsp:spPr>
        <a:xfrm>
          <a:off x="0" y="1499409"/>
          <a:ext cx="78867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Message Pump</a:t>
          </a:r>
        </a:p>
      </dsp:txBody>
      <dsp:txXfrm>
        <a:off x="31185" y="1530594"/>
        <a:ext cx="7824330" cy="576450"/>
      </dsp:txXfrm>
    </dsp:sp>
    <dsp:sp modelId="{8C2E29E7-AFFB-D946-BB61-E7BCB20D0705}">
      <dsp:nvSpPr>
        <dsp:cNvPr id="0" name=""/>
        <dsp:cNvSpPr/>
      </dsp:nvSpPr>
      <dsp:spPr>
        <a:xfrm>
          <a:off x="0" y="2213109"/>
          <a:ext cx="78867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Commands vs. Events</a:t>
          </a:r>
        </a:p>
      </dsp:txBody>
      <dsp:txXfrm>
        <a:off x="31185" y="2244294"/>
        <a:ext cx="7824330" cy="576450"/>
      </dsp:txXfrm>
    </dsp:sp>
    <dsp:sp modelId="{34D634F6-B3E7-FD44-9EC6-4AD63554993B}">
      <dsp:nvSpPr>
        <dsp:cNvPr id="0" name=""/>
        <dsp:cNvSpPr/>
      </dsp:nvSpPr>
      <dsp:spPr>
        <a:xfrm>
          <a:off x="0" y="2926809"/>
          <a:ext cx="78867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Reactor vs. </a:t>
          </a:r>
          <a:r>
            <a:rPr lang="en-US" sz="2600" kern="1200" dirty="0" err="1"/>
            <a:t>Proactor</a:t>
          </a:r>
          <a:endParaRPr lang="en-US" sz="2600" kern="1200" dirty="0"/>
        </a:p>
      </dsp:txBody>
      <dsp:txXfrm>
        <a:off x="31185" y="2957994"/>
        <a:ext cx="7824330" cy="576450"/>
      </dsp:txXfrm>
    </dsp:sp>
    <dsp:sp modelId="{FB6B1FD7-5A56-4342-9E8E-75F60F8ACD09}">
      <dsp:nvSpPr>
        <dsp:cNvPr id="0" name=""/>
        <dsp:cNvSpPr/>
      </dsp:nvSpPr>
      <dsp:spPr>
        <a:xfrm>
          <a:off x="0" y="3640509"/>
          <a:ext cx="7886700"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Wrap-up</a:t>
          </a:r>
        </a:p>
      </dsp:txBody>
      <dsp:txXfrm>
        <a:off x="31185" y="3671694"/>
        <a:ext cx="7824330" cy="57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6DCF2-F8A8-634A-94BC-F3CAFD8DFC04}">
      <dsp:nvSpPr>
        <dsp:cNvPr id="0" name=""/>
        <dsp:cNvSpPr/>
      </dsp:nvSpPr>
      <dsp:spPr>
        <a:xfrm>
          <a:off x="0" y="3748"/>
          <a:ext cx="4396797" cy="99201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Command</a:t>
          </a:r>
          <a:r>
            <a:rPr lang="en-US" sz="1400" kern="1200" dirty="0"/>
            <a:t> - Declares an interface for executing an operation.</a:t>
          </a:r>
        </a:p>
      </dsp:txBody>
      <dsp:txXfrm>
        <a:off x="48426" y="52174"/>
        <a:ext cx="4299945" cy="895161"/>
      </dsp:txXfrm>
    </dsp:sp>
    <dsp:sp modelId="{7461545C-5C8B-9E4A-BA08-4BB53A134D93}">
      <dsp:nvSpPr>
        <dsp:cNvPr id="0" name=""/>
        <dsp:cNvSpPr/>
      </dsp:nvSpPr>
      <dsp:spPr>
        <a:xfrm>
          <a:off x="0" y="1036082"/>
          <a:ext cx="4396797" cy="99201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ConcreteCommand</a:t>
          </a:r>
          <a:r>
            <a:rPr lang="en-US" sz="1400" kern="1200" dirty="0"/>
            <a:t> –Defines a binding between a </a:t>
          </a:r>
          <a:r>
            <a:rPr lang="en-US" sz="1400" b="1" kern="1200" dirty="0"/>
            <a:t>Receiver</a:t>
          </a:r>
          <a:r>
            <a:rPr lang="en-US" sz="1400" kern="1200" dirty="0"/>
            <a:t> object and an action. Implements Execute by invoking the corresponding operation(s) on the </a:t>
          </a:r>
          <a:r>
            <a:rPr lang="en-US" sz="1400" b="1" kern="1200" dirty="0"/>
            <a:t>Receiver</a:t>
          </a:r>
          <a:r>
            <a:rPr lang="en-US" sz="1400" kern="1200" dirty="0"/>
            <a:t>.</a:t>
          </a:r>
        </a:p>
      </dsp:txBody>
      <dsp:txXfrm>
        <a:off x="48426" y="1084508"/>
        <a:ext cx="4299945" cy="895161"/>
      </dsp:txXfrm>
    </dsp:sp>
    <dsp:sp modelId="{4CC6EA4B-F323-8D41-82A4-1959947A7247}">
      <dsp:nvSpPr>
        <dsp:cNvPr id="0" name=""/>
        <dsp:cNvSpPr/>
      </dsp:nvSpPr>
      <dsp:spPr>
        <a:xfrm>
          <a:off x="0" y="2068416"/>
          <a:ext cx="4396797" cy="99201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Client</a:t>
          </a:r>
          <a:r>
            <a:rPr lang="en-US" sz="1400" kern="1200"/>
            <a:t> – creates a </a:t>
          </a:r>
          <a:r>
            <a:rPr lang="en-US" sz="1400" b="1" kern="1200"/>
            <a:t>ConcreteCommand</a:t>
          </a:r>
          <a:r>
            <a:rPr lang="en-US" sz="1400" kern="1200"/>
            <a:t> object and sets its </a:t>
          </a:r>
          <a:r>
            <a:rPr lang="en-US" sz="1400" b="1" kern="1200"/>
            <a:t>Receiver</a:t>
          </a:r>
          <a:r>
            <a:rPr lang="en-US" sz="1400" kern="1200"/>
            <a:t>.</a:t>
          </a:r>
        </a:p>
      </dsp:txBody>
      <dsp:txXfrm>
        <a:off x="48426" y="2116842"/>
        <a:ext cx="4299945" cy="895161"/>
      </dsp:txXfrm>
    </dsp:sp>
    <dsp:sp modelId="{C5FA45C0-552E-BB43-AFA8-BBF9D3A5F6BD}">
      <dsp:nvSpPr>
        <dsp:cNvPr id="0" name=""/>
        <dsp:cNvSpPr/>
      </dsp:nvSpPr>
      <dsp:spPr>
        <a:xfrm>
          <a:off x="0" y="3100749"/>
          <a:ext cx="4396797" cy="99201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Invoker</a:t>
          </a:r>
          <a:r>
            <a:rPr lang="en-US" sz="1400" kern="1200"/>
            <a:t> - asks the </a:t>
          </a:r>
          <a:r>
            <a:rPr lang="en-US" sz="1400" b="1" kern="1200"/>
            <a:t>Command</a:t>
          </a:r>
          <a:r>
            <a:rPr lang="en-US" sz="1400" kern="1200"/>
            <a:t> to carry out the request.</a:t>
          </a:r>
        </a:p>
      </dsp:txBody>
      <dsp:txXfrm>
        <a:off x="48426" y="3149175"/>
        <a:ext cx="4299945" cy="8951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07090-7917-514F-A67A-053FDF710A1F}">
      <dsp:nvSpPr>
        <dsp:cNvPr id="0" name=""/>
        <dsp:cNvSpPr/>
      </dsp:nvSpPr>
      <dsp:spPr>
        <a:xfrm>
          <a:off x="0" y="336676"/>
          <a:ext cx="2963515" cy="107510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An </a:t>
          </a:r>
          <a:r>
            <a:rPr lang="en-US" sz="1500" b="1" kern="1200" dirty="0"/>
            <a:t>Invoker</a:t>
          </a:r>
          <a:r>
            <a:rPr lang="en-US" sz="1500" kern="1200" dirty="0"/>
            <a:t> object knows about the concrete Command object.</a:t>
          </a:r>
          <a:endParaRPr lang="en-GB" sz="1500" kern="1200" dirty="0"/>
        </a:p>
      </dsp:txBody>
      <dsp:txXfrm>
        <a:off x="52482" y="389158"/>
        <a:ext cx="2858551" cy="970144"/>
      </dsp:txXfrm>
    </dsp:sp>
    <dsp:sp modelId="{2E2C1AB1-9E35-314D-9444-FBB5879D6429}">
      <dsp:nvSpPr>
        <dsp:cNvPr id="0" name=""/>
        <dsp:cNvSpPr/>
      </dsp:nvSpPr>
      <dsp:spPr>
        <a:xfrm>
          <a:off x="0" y="1454985"/>
          <a:ext cx="2963515" cy="107510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a:t>
          </a:r>
          <a:r>
            <a:rPr lang="en-US" sz="1500" b="1" kern="1200" dirty="0"/>
            <a:t>Invoker</a:t>
          </a:r>
          <a:r>
            <a:rPr lang="en-US" sz="1500" kern="1200" dirty="0"/>
            <a:t> issues a request by calling </a:t>
          </a:r>
          <a:r>
            <a:rPr lang="en-US" sz="1500" i="1" kern="1200" dirty="0"/>
            <a:t>Execute</a:t>
          </a:r>
          <a:r>
            <a:rPr lang="en-US" sz="1500" kern="1200" dirty="0"/>
            <a:t> on the </a:t>
          </a:r>
          <a:r>
            <a:rPr lang="en-US" sz="1500" b="1" kern="1200" dirty="0"/>
            <a:t>Command</a:t>
          </a:r>
          <a:r>
            <a:rPr lang="en-US" sz="1500" kern="1200" dirty="0"/>
            <a:t>. </a:t>
          </a:r>
          <a:endParaRPr lang="en-GB" sz="1500" kern="1200" dirty="0"/>
        </a:p>
      </dsp:txBody>
      <dsp:txXfrm>
        <a:off x="52482" y="1507467"/>
        <a:ext cx="2858551" cy="970144"/>
      </dsp:txXfrm>
    </dsp:sp>
    <dsp:sp modelId="{7B8D942D-E3B1-D244-99B5-BCEBBD898433}">
      <dsp:nvSpPr>
        <dsp:cNvPr id="0" name=""/>
        <dsp:cNvSpPr/>
      </dsp:nvSpPr>
      <dsp:spPr>
        <a:xfrm>
          <a:off x="0" y="2573294"/>
          <a:ext cx="2963515" cy="107510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When commands are un-doable, the Command stores state for </a:t>
          </a:r>
          <a:r>
            <a:rPr lang="en-US" sz="1500" b="1" kern="1200" dirty="0"/>
            <a:t>undoing</a:t>
          </a:r>
          <a:r>
            <a:rPr lang="en-US" sz="1500" kern="1200" dirty="0"/>
            <a:t> the command prior to invoking Execute.</a:t>
          </a:r>
          <a:endParaRPr lang="en-GB" sz="1500" kern="1200" dirty="0"/>
        </a:p>
      </dsp:txBody>
      <dsp:txXfrm>
        <a:off x="52482" y="2625776"/>
        <a:ext cx="2858551" cy="970144"/>
      </dsp:txXfrm>
    </dsp:sp>
    <dsp:sp modelId="{F0ACE94A-DD9B-D547-85F7-2D1B2F806606}">
      <dsp:nvSpPr>
        <dsp:cNvPr id="0" name=""/>
        <dsp:cNvSpPr/>
      </dsp:nvSpPr>
      <dsp:spPr>
        <a:xfrm>
          <a:off x="0" y="3691603"/>
          <a:ext cx="2963515" cy="107510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Command object invokes operations on its </a:t>
          </a:r>
          <a:r>
            <a:rPr lang="en-US" sz="1500" b="1" kern="1200" dirty="0"/>
            <a:t>Receiver</a:t>
          </a:r>
          <a:r>
            <a:rPr lang="en-US" sz="1500" kern="1200" dirty="0"/>
            <a:t> to carry out the request</a:t>
          </a:r>
          <a:endParaRPr lang="en-GB" sz="1500" kern="1200" dirty="0"/>
        </a:p>
      </dsp:txBody>
      <dsp:txXfrm>
        <a:off x="52482" y="3744085"/>
        <a:ext cx="2858551" cy="9701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6DCF2-F8A8-634A-94BC-F3CAFD8DFC04}">
      <dsp:nvSpPr>
        <dsp:cNvPr id="0" name=""/>
        <dsp:cNvSpPr/>
      </dsp:nvSpPr>
      <dsp:spPr>
        <a:xfrm>
          <a:off x="0" y="17822"/>
          <a:ext cx="4396797" cy="71867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Invoker -</a:t>
          </a:r>
          <a:r>
            <a:rPr lang="en-US" sz="1300" kern="1200" dirty="0"/>
            <a:t> has a lit of </a:t>
          </a:r>
          <a:r>
            <a:rPr lang="en-US" sz="1300" i="1" kern="1200" dirty="0"/>
            <a:t>Commands</a:t>
          </a:r>
          <a:r>
            <a:rPr lang="en-US" sz="1300" kern="1200" dirty="0"/>
            <a:t> that are to be executed</a:t>
          </a:r>
        </a:p>
      </dsp:txBody>
      <dsp:txXfrm>
        <a:off x="35083" y="52905"/>
        <a:ext cx="4326631" cy="648506"/>
      </dsp:txXfrm>
    </dsp:sp>
    <dsp:sp modelId="{7461545C-5C8B-9E4A-BA08-4BB53A134D93}">
      <dsp:nvSpPr>
        <dsp:cNvPr id="0" name=""/>
        <dsp:cNvSpPr/>
      </dsp:nvSpPr>
      <dsp:spPr>
        <a:xfrm>
          <a:off x="0" y="773935"/>
          <a:ext cx="4396797" cy="71867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Command</a:t>
          </a:r>
          <a:r>
            <a:rPr lang="en-US" sz="1300" kern="1200" dirty="0"/>
            <a:t> - represents the request to be processed, encapsulating the parameters to be passed to the command-handler to perform the request</a:t>
          </a:r>
        </a:p>
      </dsp:txBody>
      <dsp:txXfrm>
        <a:off x="35083" y="809018"/>
        <a:ext cx="4326631" cy="648506"/>
      </dsp:txXfrm>
    </dsp:sp>
    <dsp:sp modelId="{4CC6EA4B-F323-8D41-82A4-1959947A7247}">
      <dsp:nvSpPr>
        <dsp:cNvPr id="0" name=""/>
        <dsp:cNvSpPr/>
      </dsp:nvSpPr>
      <dsp:spPr>
        <a:xfrm>
          <a:off x="0" y="1530047"/>
          <a:ext cx="4396797" cy="71867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Command Handler</a:t>
          </a:r>
          <a:r>
            <a:rPr lang="en-US" sz="1300" kern="1200" dirty="0"/>
            <a:t> - specifies the interface that any command handler must implement</a:t>
          </a:r>
        </a:p>
      </dsp:txBody>
      <dsp:txXfrm>
        <a:off x="35083" y="1565130"/>
        <a:ext cx="4326631" cy="648506"/>
      </dsp:txXfrm>
    </dsp:sp>
    <dsp:sp modelId="{C5FA45C0-552E-BB43-AFA8-BBF9D3A5F6BD}">
      <dsp:nvSpPr>
        <dsp:cNvPr id="0" name=""/>
        <dsp:cNvSpPr/>
      </dsp:nvSpPr>
      <dsp:spPr>
        <a:xfrm>
          <a:off x="0" y="2286160"/>
          <a:ext cx="4396797" cy="71867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Concrete Command Handler</a:t>
          </a:r>
          <a:r>
            <a:rPr lang="en-US" sz="1300" kern="1200" dirty="0"/>
            <a:t> – implements the request</a:t>
          </a:r>
        </a:p>
      </dsp:txBody>
      <dsp:txXfrm>
        <a:off x="35083" y="2321243"/>
        <a:ext cx="4326631" cy="648506"/>
      </dsp:txXfrm>
    </dsp:sp>
    <dsp:sp modelId="{0C1A0C29-DE9D-CE4A-9B7F-8606999ED50C}">
      <dsp:nvSpPr>
        <dsp:cNvPr id="0" name=""/>
        <dsp:cNvSpPr/>
      </dsp:nvSpPr>
      <dsp:spPr>
        <a:xfrm>
          <a:off x="0" y="3042273"/>
          <a:ext cx="4396797" cy="71867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Command Dispatcher</a:t>
          </a:r>
          <a:r>
            <a:rPr lang="en-US" sz="1300" kern="1200" dirty="0"/>
            <a:t> – Allows dynamic registration of </a:t>
          </a:r>
          <a:r>
            <a:rPr lang="en-US" sz="1300" i="1" kern="1200" dirty="0"/>
            <a:t>Command Handlers</a:t>
          </a:r>
          <a:r>
            <a:rPr lang="en-US" sz="1300" kern="1200" dirty="0"/>
            <a:t> and looks up handlers for commands, by matching command and handler key.</a:t>
          </a:r>
        </a:p>
      </dsp:txBody>
      <dsp:txXfrm>
        <a:off x="35083" y="3077356"/>
        <a:ext cx="4326631" cy="648506"/>
      </dsp:txXfrm>
    </dsp:sp>
    <dsp:sp modelId="{E3E9BA0E-7D9B-D943-8F5D-420F0336C6F3}">
      <dsp:nvSpPr>
        <dsp:cNvPr id="0" name=""/>
        <dsp:cNvSpPr/>
      </dsp:nvSpPr>
      <dsp:spPr>
        <a:xfrm>
          <a:off x="0" y="3798385"/>
          <a:ext cx="4396797" cy="71867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Client – </a:t>
          </a:r>
          <a:r>
            <a:rPr lang="en-US" sz="1300" kern="1200"/>
            <a:t>registers Commands with the Command Dispatcher.</a:t>
          </a:r>
          <a:endParaRPr lang="en-US" sz="1300" kern="1200" dirty="0"/>
        </a:p>
      </dsp:txBody>
      <dsp:txXfrm>
        <a:off x="35083" y="3833468"/>
        <a:ext cx="4326631" cy="6485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07090-7917-514F-A67A-053FDF710A1F}">
      <dsp:nvSpPr>
        <dsp:cNvPr id="0" name=""/>
        <dsp:cNvSpPr/>
      </dsp:nvSpPr>
      <dsp:spPr>
        <a:xfrm>
          <a:off x="0" y="34574"/>
          <a:ext cx="2963515" cy="16473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We want to separate </a:t>
          </a:r>
          <a:r>
            <a:rPr lang="en-GB" sz="1600" kern="1200" dirty="0"/>
            <a:t>the</a:t>
          </a:r>
          <a:r>
            <a:rPr lang="en-US" sz="1600" kern="1200" dirty="0"/>
            <a:t> </a:t>
          </a:r>
          <a:r>
            <a:rPr lang="en-US" sz="1600" b="1" kern="1200" dirty="0"/>
            <a:t>Action-Request</a:t>
          </a:r>
          <a:r>
            <a:rPr lang="en-US" sz="1600" kern="1200" dirty="0"/>
            <a:t>—the action we want to perform—along with the parameters, from the </a:t>
          </a:r>
          <a:r>
            <a:rPr lang="en-US" sz="1600" b="1" kern="1200" dirty="0"/>
            <a:t>Action-Handler</a:t>
          </a:r>
          <a:r>
            <a:rPr lang="en-US" sz="1600" kern="1200" dirty="0"/>
            <a:t>, which knows how to perform that action</a:t>
          </a:r>
          <a:endParaRPr lang="en-GB" sz="1600" kern="1200" dirty="0"/>
        </a:p>
      </dsp:txBody>
      <dsp:txXfrm>
        <a:off x="80417" y="114991"/>
        <a:ext cx="2802681" cy="1486526"/>
      </dsp:txXfrm>
    </dsp:sp>
    <dsp:sp modelId="{2E2C1AB1-9E35-314D-9444-FBB5879D6429}">
      <dsp:nvSpPr>
        <dsp:cNvPr id="0" name=""/>
        <dsp:cNvSpPr/>
      </dsp:nvSpPr>
      <dsp:spPr>
        <a:xfrm>
          <a:off x="0" y="1728014"/>
          <a:ext cx="2963515" cy="16473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 </a:t>
          </a:r>
          <a:r>
            <a:rPr lang="en-US" sz="1600" b="1" kern="1200" dirty="0"/>
            <a:t>Command Dispatcher</a:t>
          </a:r>
          <a:r>
            <a:rPr lang="en-US" sz="1600" kern="1200" dirty="0"/>
            <a:t> is an object that links the </a:t>
          </a:r>
          <a:r>
            <a:rPr lang="en-US" sz="1600" b="1" kern="1200" dirty="0"/>
            <a:t>Action-Request</a:t>
          </a:r>
          <a:r>
            <a:rPr lang="en-US" sz="1600" kern="1200" dirty="0"/>
            <a:t> with the appropriate </a:t>
          </a:r>
          <a:r>
            <a:rPr lang="en-US" sz="1600" b="1" kern="1200" dirty="0"/>
            <a:t>Action-Handler</a:t>
          </a:r>
          <a:r>
            <a:rPr lang="en-US" sz="1600" kern="1200" dirty="0"/>
            <a:t>.</a:t>
          </a:r>
          <a:endParaRPr lang="en-GB" sz="1600" kern="1200" dirty="0"/>
        </a:p>
      </dsp:txBody>
      <dsp:txXfrm>
        <a:off x="80417" y="1808431"/>
        <a:ext cx="2802681" cy="1486526"/>
      </dsp:txXfrm>
    </dsp:sp>
    <dsp:sp modelId="{7B8D942D-E3B1-D244-99B5-BCEBBD898433}">
      <dsp:nvSpPr>
        <dsp:cNvPr id="0" name=""/>
        <dsp:cNvSpPr/>
      </dsp:nvSpPr>
      <dsp:spPr>
        <a:xfrm>
          <a:off x="0" y="3421454"/>
          <a:ext cx="2963515" cy="16473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We may distinguish between a </a:t>
          </a:r>
          <a:r>
            <a:rPr lang="en-US" sz="1600" b="1" kern="1200" dirty="0"/>
            <a:t>Command</a:t>
          </a:r>
          <a:r>
            <a:rPr lang="en-US" sz="1600" kern="1200" dirty="0"/>
            <a:t> Action-Request that has one Action Handler and an </a:t>
          </a:r>
          <a:r>
            <a:rPr lang="en-US" sz="1600" b="1" kern="1200" dirty="0"/>
            <a:t>Event</a:t>
          </a:r>
          <a:r>
            <a:rPr lang="en-US" sz="1600" kern="1200" dirty="0"/>
            <a:t> Action-Request that has many</a:t>
          </a:r>
          <a:endParaRPr lang="en-GB" sz="1600" kern="1200" dirty="0"/>
        </a:p>
      </dsp:txBody>
      <dsp:txXfrm>
        <a:off x="80417" y="3501871"/>
        <a:ext cx="2802681" cy="14865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6DCF2-F8A8-634A-94BC-F3CAFD8DFC04}">
      <dsp:nvSpPr>
        <dsp:cNvPr id="0" name=""/>
        <dsp:cNvSpPr/>
      </dsp:nvSpPr>
      <dsp:spPr>
        <a:xfrm>
          <a:off x="0" y="42742"/>
          <a:ext cx="4396797" cy="1122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The </a:t>
          </a:r>
          <a:r>
            <a:rPr lang="en-US" sz="1300" b="1" kern="1200" dirty="0"/>
            <a:t>Command Processor</a:t>
          </a:r>
          <a:r>
            <a:rPr lang="en-US" sz="1300" kern="1200" dirty="0"/>
            <a:t> pattern separates the request for a service from its execution</a:t>
          </a:r>
        </a:p>
      </dsp:txBody>
      <dsp:txXfrm>
        <a:off x="54804" y="97546"/>
        <a:ext cx="4287189" cy="1013050"/>
      </dsp:txXfrm>
    </dsp:sp>
    <dsp:sp modelId="{7461545C-5C8B-9E4A-BA08-4BB53A134D93}">
      <dsp:nvSpPr>
        <dsp:cNvPr id="0" name=""/>
        <dsp:cNvSpPr/>
      </dsp:nvSpPr>
      <dsp:spPr>
        <a:xfrm>
          <a:off x="0" y="1202840"/>
          <a:ext cx="4396797" cy="1122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A </a:t>
          </a:r>
          <a:r>
            <a:rPr lang="en-US" sz="1300" b="1" kern="1200" dirty="0"/>
            <a:t>Command Processor</a:t>
          </a:r>
          <a:r>
            <a:rPr lang="en-US" sz="1300" kern="1200" dirty="0"/>
            <a:t> component manages requests as separate objects, schedules their execution, and provides additional services such as </a:t>
          </a:r>
          <a:r>
            <a:rPr lang="en-GB" sz="1300" kern="1200" dirty="0"/>
            <a:t>storing</a:t>
          </a:r>
          <a:r>
            <a:rPr lang="en-US" sz="1300" kern="1200" dirty="0"/>
            <a:t> request objects for later undo. </a:t>
          </a:r>
        </a:p>
      </dsp:txBody>
      <dsp:txXfrm>
        <a:off x="54804" y="1257644"/>
        <a:ext cx="4287189" cy="1013050"/>
      </dsp:txXfrm>
    </dsp:sp>
    <dsp:sp modelId="{8FFE9088-CE62-884B-A303-79C2F84CE8D1}">
      <dsp:nvSpPr>
        <dsp:cNvPr id="0" name=""/>
        <dsp:cNvSpPr/>
      </dsp:nvSpPr>
      <dsp:spPr>
        <a:xfrm>
          <a:off x="0" y="2362939"/>
          <a:ext cx="4396797" cy="1122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A </a:t>
          </a:r>
          <a:r>
            <a:rPr lang="en-US" sz="1300" b="1" kern="1200" dirty="0"/>
            <a:t>Command Dispatcher</a:t>
          </a:r>
          <a:r>
            <a:rPr lang="en-US" sz="1300" kern="1200" dirty="0"/>
            <a:t> and a </a:t>
          </a:r>
          <a:r>
            <a:rPr lang="en-US" sz="1300" b="1" kern="1200" dirty="0"/>
            <a:t>Command Processor</a:t>
          </a:r>
          <a:r>
            <a:rPr lang="en-US" sz="1300" kern="1200" dirty="0"/>
            <a:t> are similar in that both divorce the caller of a Command from </a:t>
          </a:r>
          <a:r>
            <a:rPr lang="en-GB" sz="1300" kern="1200" dirty="0"/>
            <a:t>the invoker</a:t>
          </a:r>
          <a:r>
            <a:rPr lang="en-US" sz="1300" kern="1200" dirty="0"/>
            <a:t> of that Command. </a:t>
          </a:r>
        </a:p>
      </dsp:txBody>
      <dsp:txXfrm>
        <a:off x="54804" y="2417743"/>
        <a:ext cx="4287189" cy="1013050"/>
      </dsp:txXfrm>
    </dsp:sp>
    <dsp:sp modelId="{1C0983F6-9D71-914D-9466-35F08E097FAC}">
      <dsp:nvSpPr>
        <dsp:cNvPr id="0" name=""/>
        <dsp:cNvSpPr/>
      </dsp:nvSpPr>
      <dsp:spPr>
        <a:xfrm>
          <a:off x="0" y="3523037"/>
          <a:ext cx="4396797" cy="1122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However, the motivation is different. A </a:t>
          </a:r>
          <a:r>
            <a:rPr lang="en-US" sz="1300" b="1" kern="1200" dirty="0"/>
            <a:t>Dispatcher</a:t>
          </a:r>
          <a:r>
            <a:rPr lang="en-US" sz="1300" kern="1200" dirty="0"/>
            <a:t> seeks to decouple the caller from the </a:t>
          </a:r>
          <a:r>
            <a:rPr lang="en-GB" sz="1300" kern="1200" dirty="0"/>
            <a:t>invoker, allowing us to extend the system without modification to the caller.</a:t>
          </a:r>
          <a:r>
            <a:rPr lang="en-US" sz="1300" kern="1200" dirty="0"/>
            <a:t> </a:t>
          </a:r>
        </a:p>
      </dsp:txBody>
      <dsp:txXfrm>
        <a:off x="54804" y="3577841"/>
        <a:ext cx="4287189" cy="1013050"/>
      </dsp:txXfrm>
    </dsp:sp>
    <dsp:sp modelId="{CDCEE07B-F31E-304B-80CF-FA46C06FBC6A}">
      <dsp:nvSpPr>
        <dsp:cNvPr id="0" name=""/>
        <dsp:cNvSpPr/>
      </dsp:nvSpPr>
      <dsp:spPr>
        <a:xfrm>
          <a:off x="0" y="4683136"/>
          <a:ext cx="4396797" cy="112265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dirty="0"/>
            <a:t>Conversely, the motivation behind a Command Processor is to allow</a:t>
          </a:r>
          <a:r>
            <a:rPr lang="en-US" sz="1300" kern="1200" dirty="0"/>
            <a:t> us to implement orthogonal operations such as </a:t>
          </a:r>
          <a:r>
            <a:rPr lang="en-GB" sz="1300" kern="1200" dirty="0"/>
            <a:t>logging</a:t>
          </a:r>
          <a:r>
            <a:rPr lang="en-US" sz="1300" kern="1200" dirty="0"/>
            <a:t> or scheduling without forcing the sender or receiver to be aware of them. It does this by giving those responsibilities to the invoker.</a:t>
          </a:r>
        </a:p>
      </dsp:txBody>
      <dsp:txXfrm>
        <a:off x="54804" y="4737940"/>
        <a:ext cx="4287189" cy="1013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07090-7917-514F-A67A-053FDF710A1F}">
      <dsp:nvSpPr>
        <dsp:cNvPr id="0" name=""/>
        <dsp:cNvSpPr/>
      </dsp:nvSpPr>
      <dsp:spPr>
        <a:xfrm>
          <a:off x="0" y="34574"/>
          <a:ext cx="2963515" cy="16473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The </a:t>
          </a:r>
          <a:r>
            <a:rPr lang="en-US" sz="1600" b="1" kern="1200" dirty="0"/>
            <a:t>Command Processor</a:t>
          </a:r>
          <a:r>
            <a:rPr lang="en-US" sz="1600" kern="1200" dirty="0"/>
            <a:t> accepts requests for Commands, schedules and executes them, and performs any other orthogonal housekeeping operations. </a:t>
          </a:r>
          <a:endParaRPr lang="en-GB" sz="1600" kern="1200" dirty="0"/>
        </a:p>
      </dsp:txBody>
      <dsp:txXfrm>
        <a:off x="80417" y="114991"/>
        <a:ext cx="2802681" cy="1486526"/>
      </dsp:txXfrm>
    </dsp:sp>
    <dsp:sp modelId="{2E2C1AB1-9E35-314D-9444-FBB5879D6429}">
      <dsp:nvSpPr>
        <dsp:cNvPr id="0" name=""/>
        <dsp:cNvSpPr/>
      </dsp:nvSpPr>
      <dsp:spPr>
        <a:xfrm>
          <a:off x="0" y="1728014"/>
          <a:ext cx="2963515" cy="16473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 </a:t>
          </a:r>
          <a:r>
            <a:rPr lang="en-US" sz="1600" b="1" kern="1200" dirty="0"/>
            <a:t>Command Processor</a:t>
          </a:r>
          <a:r>
            <a:rPr lang="en-US" sz="1600" kern="1200" dirty="0"/>
            <a:t> forms a juncture at which concerns </a:t>
          </a:r>
          <a:r>
            <a:rPr lang="en-GB" sz="1600" kern="1200" dirty="0"/>
            <a:t>like</a:t>
          </a:r>
          <a:r>
            <a:rPr lang="en-US" sz="1600" kern="1200" dirty="0"/>
            <a:t> </a:t>
          </a:r>
          <a:r>
            <a:rPr lang="en-US" sz="1600" i="1" kern="1200" dirty="0"/>
            <a:t>retry</a:t>
          </a:r>
          <a:r>
            <a:rPr lang="en-US" sz="1600" kern="1200" dirty="0"/>
            <a:t>, </a:t>
          </a:r>
          <a:r>
            <a:rPr lang="en-GB" sz="1600" i="1" kern="1200" dirty="0"/>
            <a:t>timeout,</a:t>
          </a:r>
          <a:r>
            <a:rPr lang="en-US" sz="1600" kern="1200" dirty="0"/>
            <a:t> and </a:t>
          </a:r>
          <a:r>
            <a:rPr lang="en-US" sz="1600" i="1" kern="1200" dirty="0"/>
            <a:t>circuit breaker</a:t>
          </a:r>
          <a:r>
            <a:rPr lang="en-US" sz="1600" kern="1200" dirty="0"/>
            <a:t> can be implemented for all commands.</a:t>
          </a:r>
          <a:endParaRPr lang="en-GB" sz="1600" kern="1200" dirty="0"/>
        </a:p>
      </dsp:txBody>
      <dsp:txXfrm>
        <a:off x="80417" y="1808431"/>
        <a:ext cx="2802681" cy="1486526"/>
      </dsp:txXfrm>
    </dsp:sp>
    <dsp:sp modelId="{7B8D942D-E3B1-D244-99B5-BCEBBD898433}">
      <dsp:nvSpPr>
        <dsp:cNvPr id="0" name=""/>
        <dsp:cNvSpPr/>
      </dsp:nvSpPr>
      <dsp:spPr>
        <a:xfrm>
          <a:off x="0" y="3421454"/>
          <a:ext cx="2963515" cy="16473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 </a:t>
          </a:r>
          <a:r>
            <a:rPr lang="en-US" sz="1600" b="1" kern="1200" dirty="0"/>
            <a:t>Command Processor</a:t>
          </a:r>
          <a:r>
            <a:rPr lang="en-US" sz="1600" kern="1200" dirty="0"/>
            <a:t> enforces quality of service and maximizes throughput.</a:t>
          </a:r>
          <a:endParaRPr lang="en-GB" sz="1600" kern="1200" dirty="0"/>
        </a:p>
      </dsp:txBody>
      <dsp:txXfrm>
        <a:off x="80417" y="3501871"/>
        <a:ext cx="2802681" cy="14865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6DCF2-F8A8-634A-94BC-F3CAFD8DFC04}">
      <dsp:nvSpPr>
        <dsp:cNvPr id="0" name=""/>
        <dsp:cNvSpPr/>
      </dsp:nvSpPr>
      <dsp:spPr>
        <a:xfrm>
          <a:off x="0" y="166809"/>
          <a:ext cx="3889907" cy="15590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To handle orthogonal </a:t>
          </a:r>
          <a:r>
            <a:rPr lang="en-GB" sz="1800" kern="1200" dirty="0"/>
            <a:t>concerns,</a:t>
          </a:r>
          <a:r>
            <a:rPr lang="en-US" sz="1800" kern="1200" dirty="0"/>
            <a:t> we </a:t>
          </a:r>
          <a:r>
            <a:rPr lang="en-GB" sz="1800" kern="1200" dirty="0"/>
            <a:t>employ a pipes-and-filters</a:t>
          </a:r>
          <a:r>
            <a:rPr lang="en-US" sz="1800" kern="1200" dirty="0"/>
            <a:t> </a:t>
          </a:r>
          <a:r>
            <a:rPr lang="en-GB" sz="1800" kern="1200" dirty="0"/>
            <a:t>architecture—orthogonal</a:t>
          </a:r>
          <a:r>
            <a:rPr lang="en-US" sz="1800" kern="1200" dirty="0"/>
            <a:t> concerns run before the sink which has app logic.</a:t>
          </a:r>
        </a:p>
      </dsp:txBody>
      <dsp:txXfrm>
        <a:off x="76105" y="242914"/>
        <a:ext cx="3737697" cy="1406815"/>
      </dsp:txXfrm>
    </dsp:sp>
    <dsp:sp modelId="{09FB70A6-8F09-3744-A784-A1321B0F9488}">
      <dsp:nvSpPr>
        <dsp:cNvPr id="0" name=""/>
        <dsp:cNvSpPr/>
      </dsp:nvSpPr>
      <dsp:spPr>
        <a:xfrm>
          <a:off x="0" y="1810559"/>
          <a:ext cx="3889907" cy="15590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This approach is typically referred to as "middleware," as the orthogonal steps sit between the source and sink.</a:t>
          </a:r>
        </a:p>
      </dsp:txBody>
      <dsp:txXfrm>
        <a:off x="76105" y="1886664"/>
        <a:ext cx="3737697" cy="1406815"/>
      </dsp:txXfrm>
    </dsp:sp>
    <dsp:sp modelId="{6E8D77B9-10B8-B741-A481-55F8A275A500}">
      <dsp:nvSpPr>
        <dsp:cNvPr id="0" name=""/>
        <dsp:cNvSpPr/>
      </dsp:nvSpPr>
      <dsp:spPr>
        <a:xfrm>
          <a:off x="0" y="3659260"/>
          <a:ext cx="3889907" cy="15590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i="0" kern="1200" dirty="0"/>
            <a:t>Typically, middleware uses a Russian Doll Model or Matryoshka model, where each step encompasses the call to the next, allowing for </a:t>
          </a:r>
          <a:r>
            <a:rPr lang="en-GB" sz="1800" i="0" kern="1200" dirty="0" err="1"/>
            <a:t>try..catch</a:t>
          </a:r>
          <a:r>
            <a:rPr lang="en-GB" sz="1800" i="0" kern="1200" dirty="0"/>
            <a:t>, etc.</a:t>
          </a:r>
          <a:endParaRPr lang="en-US" sz="1800" i="0" kern="1200" dirty="0"/>
        </a:p>
      </dsp:txBody>
      <dsp:txXfrm>
        <a:off x="76105" y="3735365"/>
        <a:ext cx="3737697" cy="14068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DACC6-AF6D-3F41-86E6-C3CB57027BFA}" type="datetimeFigureOut">
              <a:rPr lang="en-US" smtClean="0"/>
              <a:t>7/1/25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A48EE-9A23-9D45-98AF-01939558BED7}" type="slidenum">
              <a:rPr lang="en-US" smtClean="0"/>
              <a:t>‹#›</a:t>
            </a:fld>
            <a:endParaRPr lang="en-US"/>
          </a:p>
        </p:txBody>
      </p:sp>
    </p:spTree>
    <p:extLst>
      <p:ext uri="{BB962C8B-B14F-4D97-AF65-F5344CB8AC3E}">
        <p14:creationId xmlns:p14="http://schemas.microsoft.com/office/powerpoint/2010/main" val="3697979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2</a:t>
            </a:fld>
            <a:endParaRPr lang="en-US"/>
          </a:p>
        </p:txBody>
      </p:sp>
    </p:spTree>
    <p:extLst>
      <p:ext uri="{BB962C8B-B14F-4D97-AF65-F5344CB8AC3E}">
        <p14:creationId xmlns:p14="http://schemas.microsoft.com/office/powerpoint/2010/main" val="48090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AB067-5323-5FA1-E293-3E415B355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075BB-4FAA-D71E-E022-78A216A73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30907-C4D5-973E-A4DB-3F528FA040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E6B12E-AFE9-8677-0417-A716A30F10B2}"/>
              </a:ext>
            </a:extLst>
          </p:cNvPr>
          <p:cNvSpPr>
            <a:spLocks noGrp="1"/>
          </p:cNvSpPr>
          <p:nvPr>
            <p:ph type="sldNum" sz="quarter" idx="5"/>
          </p:nvPr>
        </p:nvSpPr>
        <p:spPr/>
        <p:txBody>
          <a:bodyPr/>
          <a:lstStyle/>
          <a:p>
            <a:fld id="{B41A48EE-9A23-9D45-98AF-01939558BED7}" type="slidenum">
              <a:rPr lang="en-US" smtClean="0"/>
              <a:t>18</a:t>
            </a:fld>
            <a:endParaRPr lang="en-US"/>
          </a:p>
        </p:txBody>
      </p:sp>
    </p:spTree>
    <p:extLst>
      <p:ext uri="{BB962C8B-B14F-4D97-AF65-F5344CB8AC3E}">
        <p14:creationId xmlns:p14="http://schemas.microsoft.com/office/powerpoint/2010/main" val="4217980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22</a:t>
            </a:fld>
            <a:endParaRPr lang="en-US"/>
          </a:p>
        </p:txBody>
      </p:sp>
    </p:spTree>
    <p:extLst>
      <p:ext uri="{BB962C8B-B14F-4D97-AF65-F5344CB8AC3E}">
        <p14:creationId xmlns:p14="http://schemas.microsoft.com/office/powerpoint/2010/main" val="225488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Routes command → handler</a:t>
            </a:r>
          </a:p>
          <a:p>
            <a:r>
              <a:rPr lang="en-GB" dirty="0"/>
              <a:t>- Decouples senders from receivers</a:t>
            </a:r>
          </a:p>
          <a:p>
            <a:pPr>
              <a:defRPr sz="1000"/>
            </a:pPr>
            <a:r>
              <a:rPr lang="en-GB" dirty="0"/>
              <a:t>_</a:t>
            </a:r>
            <a:r>
              <a:rPr lang="en-GB" dirty="0" err="1"/>
              <a:t>dispatcher.Register</a:t>
            </a:r>
            <a:r>
              <a:rPr lang="en-GB" dirty="0"/>
              <a:t>&lt;</a:t>
            </a:r>
            <a:r>
              <a:rPr lang="en-GB" dirty="0" err="1"/>
              <a:t>PlaceOrderCommand</a:t>
            </a:r>
            <a:r>
              <a:rPr lang="en-GB" dirty="0"/>
              <a:t>, </a:t>
            </a:r>
            <a:r>
              <a:rPr lang="en-GB" dirty="0" err="1"/>
              <a:t>PlaceOrderHandler</a:t>
            </a:r>
            <a:r>
              <a:rPr lang="en-GB" dirty="0"/>
              <a:t>&gt;();</a:t>
            </a:r>
            <a:br>
              <a:rPr lang="en-GB" dirty="0"/>
            </a:br>
            <a:r>
              <a:rPr lang="en-GB" dirty="0"/>
              <a:t>_</a:t>
            </a:r>
            <a:r>
              <a:rPr lang="en-GB" dirty="0" err="1"/>
              <a:t>dispatcher.Send</a:t>
            </a:r>
            <a:r>
              <a:rPr lang="en-GB" dirty="0"/>
              <a:t>(new </a:t>
            </a:r>
            <a:r>
              <a:rPr lang="en-GB" dirty="0" err="1"/>
              <a:t>PlaceOrderCommand</a:t>
            </a:r>
            <a:r>
              <a:rPr lang="en-GB" dirty="0"/>
              <a:t>(...));</a:t>
            </a:r>
          </a:p>
          <a:p>
            <a:endParaRPr lang="en-GB" dirty="0"/>
          </a:p>
          <a:p>
            <a:pPr indent="-228600" defTabSz="914400">
              <a:lnSpc>
                <a:spcPct val="110000"/>
              </a:lnSpc>
            </a:pPr>
            <a:r>
              <a:rPr lang="en-US" sz="1200" b="1" dirty="0"/>
              <a:t>Invoker -</a:t>
            </a:r>
            <a:r>
              <a:rPr lang="en-US" sz="1200" dirty="0"/>
              <a:t> has a lit of </a:t>
            </a:r>
            <a:r>
              <a:rPr lang="en-US" sz="1200" i="1" dirty="0"/>
              <a:t>Commands</a:t>
            </a:r>
            <a:r>
              <a:rPr lang="en-US" sz="1200" dirty="0"/>
              <a:t> that are to be executed</a:t>
            </a:r>
          </a:p>
          <a:p>
            <a:pPr indent="-228600" defTabSz="914400">
              <a:lnSpc>
                <a:spcPct val="110000"/>
              </a:lnSpc>
            </a:pPr>
            <a:r>
              <a:rPr lang="en-US" sz="1200" b="1" dirty="0"/>
              <a:t>Command</a:t>
            </a:r>
            <a:r>
              <a:rPr lang="en-US" sz="1200" dirty="0"/>
              <a:t> - represents the request to be processed, encapsulating the parameters to be passed to the command-handler to perform the request</a:t>
            </a:r>
          </a:p>
          <a:p>
            <a:pPr indent="-228600" defTabSz="914400">
              <a:lnSpc>
                <a:spcPct val="110000"/>
              </a:lnSpc>
            </a:pPr>
            <a:r>
              <a:rPr lang="en-US" sz="1200" b="1" dirty="0"/>
              <a:t>Command Handler</a:t>
            </a:r>
            <a:r>
              <a:rPr lang="en-US" sz="1200" dirty="0"/>
              <a:t> - specifies the interface that any command handler must implement</a:t>
            </a:r>
          </a:p>
          <a:p>
            <a:pPr indent="-228600" defTabSz="914400">
              <a:lnSpc>
                <a:spcPct val="110000"/>
              </a:lnSpc>
            </a:pPr>
            <a:r>
              <a:rPr lang="en-US" sz="1200" b="1" dirty="0"/>
              <a:t>Concrete Command Handler</a:t>
            </a:r>
            <a:r>
              <a:rPr lang="en-US" sz="1200" dirty="0"/>
              <a:t> – implements the request</a:t>
            </a:r>
          </a:p>
          <a:p>
            <a:pPr indent="-228600" defTabSz="914400">
              <a:lnSpc>
                <a:spcPct val="110000"/>
              </a:lnSpc>
            </a:pPr>
            <a:r>
              <a:rPr lang="en-US" sz="1200" b="1" dirty="0"/>
              <a:t>Command Dispatcher</a:t>
            </a:r>
            <a:r>
              <a:rPr lang="en-US" sz="1200" dirty="0"/>
              <a:t> – Allows dynamic registration of </a:t>
            </a:r>
            <a:r>
              <a:rPr lang="en-US" sz="1200" i="1" dirty="0"/>
              <a:t>Command Handlers</a:t>
            </a:r>
            <a:r>
              <a:rPr lang="en-US" sz="1200" dirty="0"/>
              <a:t> and looks up handlers for commands, by matching command and handler key.</a:t>
            </a:r>
          </a:p>
          <a:p>
            <a:pPr indent="-228600" defTabSz="914400">
              <a:lnSpc>
                <a:spcPct val="110000"/>
              </a:lnSpc>
            </a:pPr>
            <a:r>
              <a:rPr lang="en-US" sz="1200" b="1" dirty="0"/>
              <a:t>Client – </a:t>
            </a:r>
            <a:r>
              <a:rPr lang="en-US" sz="1200" dirty="0"/>
              <a:t>registers Commands with the Command Dispatcher.</a:t>
            </a:r>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23</a:t>
            </a:fld>
            <a:endParaRPr lang="en-US"/>
          </a:p>
        </p:txBody>
      </p:sp>
    </p:spTree>
    <p:extLst>
      <p:ext uri="{BB962C8B-B14F-4D97-AF65-F5344CB8AC3E}">
        <p14:creationId xmlns:p14="http://schemas.microsoft.com/office/powerpoint/2010/main" val="3252880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defTabSz="914400">
              <a:lnSpc>
                <a:spcPct val="110000"/>
              </a:lnSpc>
              <a:buFont typeface="Arial" panose="020B0604020202020204" pitchFamily="34" charset="0"/>
              <a:buChar char="•"/>
            </a:pPr>
            <a:r>
              <a:rPr lang="en-US" sz="1200" dirty="0"/>
              <a:t>We want to separate an </a:t>
            </a:r>
            <a:r>
              <a:rPr lang="en-US" sz="1200" b="1" dirty="0"/>
              <a:t>Action-Request</a:t>
            </a:r>
            <a:r>
              <a:rPr lang="en-US" sz="1200" dirty="0"/>
              <a:t> object that contains the identity of the action we want to perform, along with the parameters for that action, from the Action-Handler, which knows how to perform that action. </a:t>
            </a:r>
          </a:p>
          <a:p>
            <a:pPr indent="-228600" defTabSz="914400">
              <a:lnSpc>
                <a:spcPct val="110000"/>
              </a:lnSpc>
              <a:buFont typeface="Arial" panose="020B0604020202020204" pitchFamily="34" charset="0"/>
              <a:buChar char="•"/>
            </a:pPr>
            <a:r>
              <a:rPr lang="en-US" sz="1200" dirty="0"/>
              <a:t>A </a:t>
            </a:r>
            <a:r>
              <a:rPr lang="en-US" sz="1200" b="1" dirty="0"/>
              <a:t>Command Dispatcher</a:t>
            </a:r>
            <a:r>
              <a:rPr lang="en-US" sz="1200" dirty="0"/>
              <a:t> is an object that links the </a:t>
            </a:r>
            <a:r>
              <a:rPr lang="en-US" sz="1200" b="1" dirty="0"/>
              <a:t>Action-Request</a:t>
            </a:r>
            <a:r>
              <a:rPr lang="en-US" sz="1200" dirty="0"/>
              <a:t> with the appropriate </a:t>
            </a:r>
            <a:r>
              <a:rPr lang="en-US" sz="1200" b="1" dirty="0"/>
              <a:t>Action-Handler</a:t>
            </a:r>
            <a:r>
              <a:rPr lang="en-US" sz="1200" dirty="0"/>
              <a:t>.</a:t>
            </a:r>
          </a:p>
          <a:p>
            <a:pPr indent="-228600" defTabSz="914400">
              <a:lnSpc>
                <a:spcPct val="110000"/>
              </a:lnSpc>
              <a:buFont typeface="Arial" panose="020B0604020202020204" pitchFamily="34" charset="0"/>
              <a:buChar char="•"/>
            </a:pPr>
            <a:r>
              <a:rPr lang="en-US" sz="1200" dirty="0"/>
              <a:t>We may distinguish between a </a:t>
            </a:r>
            <a:r>
              <a:rPr lang="en-US" sz="1200" b="1" dirty="0"/>
              <a:t>Command</a:t>
            </a:r>
            <a:r>
              <a:rPr lang="en-US" sz="1200" dirty="0"/>
              <a:t> Action-Request that has one Action Handler and an </a:t>
            </a:r>
            <a:r>
              <a:rPr lang="en-US" sz="1200" b="1" dirty="0"/>
              <a:t>Event</a:t>
            </a:r>
            <a:r>
              <a:rPr lang="en-US" sz="1200" dirty="0"/>
              <a:t> Action-Request that has many</a:t>
            </a:r>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24</a:t>
            </a:fld>
            <a:endParaRPr lang="en-US"/>
          </a:p>
        </p:txBody>
      </p:sp>
    </p:spTree>
    <p:extLst>
      <p:ext uri="{BB962C8B-B14F-4D97-AF65-F5344CB8AC3E}">
        <p14:creationId xmlns:p14="http://schemas.microsoft.com/office/powerpoint/2010/main" val="147658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Coordinates execution of commands</a:t>
            </a:r>
          </a:p>
          <a:p>
            <a:r>
              <a:rPr lang="en-GB" dirty="0"/>
              <a:t>- May include:</a:t>
            </a:r>
          </a:p>
          <a:p>
            <a:r>
              <a:rPr lang="en-GB" dirty="0"/>
              <a:t>- Retry</a:t>
            </a:r>
          </a:p>
          <a:p>
            <a:r>
              <a:rPr lang="en-GB" dirty="0"/>
              <a:t>- Timeout</a:t>
            </a:r>
          </a:p>
          <a:p>
            <a:r>
              <a:rPr lang="en-GB" dirty="0"/>
              <a:t>- Circuit breakers</a:t>
            </a:r>
          </a:p>
          <a:p>
            <a:pPr marL="171450" indent="-171450">
              <a:buFontTx/>
              <a:buChar char="-"/>
            </a:pPr>
            <a:r>
              <a:rPr lang="en-GB" dirty="0"/>
              <a:t>Tracing/logging</a:t>
            </a:r>
          </a:p>
          <a:p>
            <a:pPr marL="171450" indent="-171450">
              <a:buFontTx/>
              <a:buChar char="-"/>
            </a:pPr>
            <a:endParaRPr lang="en-GB" dirty="0"/>
          </a:p>
          <a:p>
            <a:r>
              <a:rPr lang="en-US" dirty="0"/>
              <a:t>The Command Processor pattern separates the request for a service from its execution. </a:t>
            </a:r>
          </a:p>
          <a:p>
            <a:endParaRPr lang="en-US" dirty="0"/>
          </a:p>
          <a:p>
            <a:r>
              <a:rPr lang="en-US" dirty="0"/>
              <a:t>A Command Processor component manages requests as separate objects, schedules their execution, and provides additional services such as the storing of request objects for later undo. </a:t>
            </a:r>
          </a:p>
          <a:p>
            <a:endParaRPr lang="en-US" dirty="0"/>
          </a:p>
          <a:p>
            <a:r>
              <a:rPr lang="en-US" dirty="0"/>
              <a:t>A Command Dispatcher and a Command Processor are similar in that both divorce the caller of a Command from invoker of that Command. </a:t>
            </a:r>
          </a:p>
          <a:p>
            <a:endParaRPr lang="en-US" dirty="0"/>
          </a:p>
          <a:p>
            <a:r>
              <a:rPr lang="en-US" dirty="0"/>
              <a:t>However, the motivation is different. A Dispatcher seeks to decouple the caller from the invoker to allow us to easily extend the system without modification to the caller. </a:t>
            </a:r>
          </a:p>
          <a:p>
            <a:endParaRPr lang="en-US" dirty="0"/>
          </a:p>
          <a:p>
            <a:r>
              <a:rPr lang="en-US" dirty="0"/>
              <a:t>Conversely the motivation behind a Command Processor is to allows us to implement orthogonal operations such as logging, or scheduling without forcing the sender or receiver to be aware of them. It does this by giving those responsibilities to the invoker.</a:t>
            </a:r>
          </a:p>
          <a:p>
            <a:pPr marL="171450" indent="-171450">
              <a:buFontTx/>
              <a:buChar char="-"/>
            </a:pPr>
            <a:endParaRPr lang="en-GB" dirty="0"/>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25</a:t>
            </a:fld>
            <a:endParaRPr lang="en-US"/>
          </a:p>
        </p:txBody>
      </p:sp>
    </p:spTree>
    <p:extLst>
      <p:ext uri="{BB962C8B-B14F-4D97-AF65-F5344CB8AC3E}">
        <p14:creationId xmlns:p14="http://schemas.microsoft.com/office/powerpoint/2010/main" val="3857344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defTabSz="914400"/>
            <a:r>
              <a:rPr lang="en-US" sz="1200" dirty="0"/>
              <a:t>The Command Processor pattern provides details of how to manage a set of commands used to separate the request for service from its execution. </a:t>
            </a:r>
          </a:p>
          <a:p>
            <a:pPr indent="-228600" defTabSz="914400"/>
            <a:r>
              <a:rPr lang="en-US" sz="1200" dirty="0"/>
              <a:t>The Command Processor accepts requests for Commands, schedules and executes them, manages their history (such as storing for later undo or replay) and performs any other orthogonal housekeeping operations. The client is decoupled from the responsibilities of managing and scheduling commands.</a:t>
            </a:r>
          </a:p>
          <a:p>
            <a:pPr indent="-228600" defTabSz="914400"/>
            <a:r>
              <a:rPr lang="en-US" sz="1200" dirty="0"/>
              <a:t>A Command Processor enforces quality of service and maximizes throughput.</a:t>
            </a:r>
          </a:p>
          <a:p>
            <a:pPr indent="-228600" defTabSz="914400"/>
            <a:r>
              <a:rPr lang="en-US" sz="1200" dirty="0"/>
              <a:t>A Command Processor forms a juncture at which concerns like: </a:t>
            </a:r>
            <a:r>
              <a:rPr lang="en-US" sz="1200" i="1" dirty="0"/>
              <a:t>retry</a:t>
            </a:r>
            <a:r>
              <a:rPr lang="en-US" sz="1200" dirty="0"/>
              <a:t>, </a:t>
            </a:r>
            <a:r>
              <a:rPr lang="en-US" sz="1200" i="1" dirty="0"/>
              <a:t>timeout</a:t>
            </a:r>
            <a:r>
              <a:rPr lang="en-US" sz="1200" dirty="0"/>
              <a:t> and </a:t>
            </a:r>
            <a:r>
              <a:rPr lang="en-US" sz="1200" i="1" dirty="0"/>
              <a:t>circuit breaker</a:t>
            </a:r>
            <a:r>
              <a:rPr lang="en-US" sz="1200" dirty="0"/>
              <a:t> can be implemented for all commands.</a:t>
            </a:r>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26</a:t>
            </a:fld>
            <a:endParaRPr lang="en-US"/>
          </a:p>
        </p:txBody>
      </p:sp>
    </p:spTree>
    <p:extLst>
      <p:ext uri="{BB962C8B-B14F-4D97-AF65-F5344CB8AC3E}">
        <p14:creationId xmlns:p14="http://schemas.microsoft.com/office/powerpoint/2010/main" val="996657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u="sng" dirty="0"/>
          </a:p>
          <a:p>
            <a:r>
              <a:rPr lang="en-GB" dirty="0"/>
              <a:t>- Middleware wraps handler execution</a:t>
            </a:r>
          </a:p>
          <a:p>
            <a:r>
              <a:rPr lang="en-GB" dirty="0"/>
              <a:t>- Common patterns:</a:t>
            </a:r>
          </a:p>
          <a:p>
            <a:r>
              <a:rPr lang="en-GB" dirty="0"/>
              <a:t>- Logging</a:t>
            </a:r>
          </a:p>
          <a:p>
            <a:r>
              <a:rPr lang="en-GB" dirty="0"/>
              <a:t>- Validation</a:t>
            </a:r>
          </a:p>
          <a:p>
            <a:r>
              <a:rPr lang="en-GB" dirty="0"/>
              <a:t>- Resilience (Polly)</a:t>
            </a:r>
          </a:p>
          <a:p>
            <a:r>
              <a:rPr lang="en-GB" dirty="0"/>
              <a:t>- Transaction scope</a:t>
            </a:r>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27</a:t>
            </a:fld>
            <a:endParaRPr lang="en-US"/>
          </a:p>
        </p:txBody>
      </p:sp>
    </p:spTree>
    <p:extLst>
      <p:ext uri="{BB962C8B-B14F-4D97-AF65-F5344CB8AC3E}">
        <p14:creationId xmlns:p14="http://schemas.microsoft.com/office/powerpoint/2010/main" val="1032807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Create your own Attribute class, derived from RequestHandlerAttribute.</a:t>
            </a:r>
          </a:p>
          <a:p>
            <a:endParaRPr lang="en-US" dirty="0"/>
          </a:p>
        </p:txBody>
      </p:sp>
      <p:sp>
        <p:nvSpPr>
          <p:cNvPr id="4" name="Slide Number Placeholder 3"/>
          <p:cNvSpPr>
            <a:spLocks noGrp="1"/>
          </p:cNvSpPr>
          <p:nvPr>
            <p:ph type="sldNum" sz="quarter" idx="5"/>
          </p:nvPr>
        </p:nvSpPr>
        <p:spPr/>
        <p:txBody>
          <a:bodyPr/>
          <a:lstStyle/>
          <a:p>
            <a:fld id="{46F73440-B343-694D-9E9F-3490F3907B67}" type="slidenum">
              <a:rPr lang="en-US" smtClean="0"/>
              <a:t>29</a:t>
            </a:fld>
            <a:endParaRPr lang="en-US"/>
          </a:p>
        </p:txBody>
      </p:sp>
    </p:spTree>
    <p:extLst>
      <p:ext uri="{BB962C8B-B14F-4D97-AF65-F5344CB8AC3E}">
        <p14:creationId xmlns:p14="http://schemas.microsoft.com/office/powerpoint/2010/main" val="385136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0B2FF-48B3-1E1F-75C8-BAC4450ECA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ED56C-9FCE-8EFA-6BE0-0EE069A67A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7E6C1-6DF6-5218-CF4D-0D24291E9D1B}"/>
              </a:ext>
            </a:extLst>
          </p:cNvPr>
          <p:cNvSpPr>
            <a:spLocks noGrp="1"/>
          </p:cNvSpPr>
          <p:nvPr>
            <p:ph type="body" idx="1"/>
          </p:nvPr>
        </p:nvSpPr>
        <p:spPr/>
        <p:txBody>
          <a:bodyPr/>
          <a:lstStyle/>
          <a:p>
            <a:r>
              <a:rPr lang="en-GB" sz="1200" b="0" dirty="0"/>
              <a:t>Create your handler, initialize from attribute if required</a:t>
            </a:r>
          </a:p>
          <a:p>
            <a:endParaRPr lang="en-US" dirty="0"/>
          </a:p>
        </p:txBody>
      </p:sp>
      <p:sp>
        <p:nvSpPr>
          <p:cNvPr id="4" name="Slide Number Placeholder 3">
            <a:extLst>
              <a:ext uri="{FF2B5EF4-FFF2-40B4-BE49-F238E27FC236}">
                <a16:creationId xmlns:a16="http://schemas.microsoft.com/office/drawing/2014/main" id="{A02ECBD6-129B-56D5-494D-661948BE46AF}"/>
              </a:ext>
            </a:extLst>
          </p:cNvPr>
          <p:cNvSpPr>
            <a:spLocks noGrp="1"/>
          </p:cNvSpPr>
          <p:nvPr>
            <p:ph type="sldNum" sz="quarter" idx="5"/>
          </p:nvPr>
        </p:nvSpPr>
        <p:spPr/>
        <p:txBody>
          <a:bodyPr/>
          <a:lstStyle/>
          <a:p>
            <a:fld id="{46F73440-B343-694D-9E9F-3490F3907B67}" type="slidenum">
              <a:rPr lang="en-US" smtClean="0"/>
              <a:t>30</a:t>
            </a:fld>
            <a:endParaRPr lang="en-US"/>
          </a:p>
        </p:txBody>
      </p:sp>
    </p:spTree>
    <p:extLst>
      <p:ext uri="{BB962C8B-B14F-4D97-AF65-F5344CB8AC3E}">
        <p14:creationId xmlns:p14="http://schemas.microsoft.com/office/powerpoint/2010/main" val="36587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Commands: imperative, single target</a:t>
            </a:r>
          </a:p>
          <a:p>
            <a:r>
              <a:rPr lang="en-GB" dirty="0"/>
              <a:t>Events: declarative, multiple listeners</a:t>
            </a:r>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32</a:t>
            </a:fld>
            <a:endParaRPr lang="en-US"/>
          </a:p>
        </p:txBody>
      </p:sp>
    </p:spTree>
    <p:extLst>
      <p:ext uri="{BB962C8B-B14F-4D97-AF65-F5344CB8AC3E}">
        <p14:creationId xmlns:p14="http://schemas.microsoft.com/office/powerpoint/2010/main" val="3251049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Walk through the agenda briefly. Let the audience know we'll get practical and example-driven.</a:t>
            </a:r>
            <a:endParaRPr lang="en-GB" dirty="0"/>
          </a:p>
          <a:p>
            <a:endParaRPr lang="en-GB" dirty="0"/>
          </a:p>
          <a:p>
            <a:r>
              <a:rPr lang="en-GB" dirty="0"/>
              <a:t>Outline of the talk (sections as bullets):</a:t>
            </a:r>
          </a:p>
          <a:p>
            <a:r>
              <a:rPr lang="en-GB" dirty="0"/>
              <a:t>DDD to RDD: What’s missing, and where RDD fits</a:t>
            </a:r>
          </a:p>
          <a:p>
            <a:r>
              <a:rPr lang="en-GB" dirty="0"/>
              <a:t>Key ideas: responsibilities, roles, collaborations</a:t>
            </a:r>
          </a:p>
          <a:p>
            <a:r>
              <a:rPr lang="en-GB" dirty="0"/>
              <a:t>THE EXAMPLE: </a:t>
            </a:r>
            <a:r>
              <a:rPr lang="en-GB" dirty="0" err="1"/>
              <a:t>Modeling</a:t>
            </a:r>
            <a:r>
              <a:rPr lang="en-GB" dirty="0"/>
              <a:t> with CRC cards in practice</a:t>
            </a:r>
          </a:p>
          <a:p>
            <a:r>
              <a:rPr lang="en-GB" dirty="0"/>
              <a:t>RDD’s place in modern development: DDD, TDD, and agility</a:t>
            </a:r>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1A125-D238-8A7D-35FE-2149C39C5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F5C39-9384-D85F-59B6-BA2E5E667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1E6D3-B46C-243D-5C39-F3CF0C22385E}"/>
              </a:ext>
            </a:extLst>
          </p:cNvPr>
          <p:cNvSpPr>
            <a:spLocks noGrp="1"/>
          </p:cNvSpPr>
          <p:nvPr>
            <p:ph type="body" idx="1"/>
          </p:nvPr>
        </p:nvSpPr>
        <p:spPr/>
        <p:txBody>
          <a:bodyPr/>
          <a:lstStyle/>
          <a:p>
            <a:r>
              <a:rPr lang="en-GB" dirty="0"/>
              <a:t>Commands: imperative, single target</a:t>
            </a:r>
          </a:p>
          <a:p>
            <a:r>
              <a:rPr lang="en-GB" dirty="0"/>
              <a:t>Events: declarative, multiple listeners</a:t>
            </a:r>
          </a:p>
          <a:p>
            <a:endParaRPr lang="en-US" dirty="0"/>
          </a:p>
        </p:txBody>
      </p:sp>
      <p:sp>
        <p:nvSpPr>
          <p:cNvPr id="4" name="Slide Number Placeholder 3">
            <a:extLst>
              <a:ext uri="{FF2B5EF4-FFF2-40B4-BE49-F238E27FC236}">
                <a16:creationId xmlns:a16="http://schemas.microsoft.com/office/drawing/2014/main" id="{1AB2C14B-F3E3-2881-3B0E-342D2FC5D3D9}"/>
              </a:ext>
            </a:extLst>
          </p:cNvPr>
          <p:cNvSpPr>
            <a:spLocks noGrp="1"/>
          </p:cNvSpPr>
          <p:nvPr>
            <p:ph type="sldNum" sz="quarter" idx="5"/>
          </p:nvPr>
        </p:nvSpPr>
        <p:spPr/>
        <p:txBody>
          <a:bodyPr/>
          <a:lstStyle/>
          <a:p>
            <a:fld id="{B41A48EE-9A23-9D45-98AF-01939558BED7}" type="slidenum">
              <a:rPr lang="en-US" smtClean="0"/>
              <a:t>33</a:t>
            </a:fld>
            <a:endParaRPr lang="en-US"/>
          </a:p>
        </p:txBody>
      </p:sp>
    </p:spTree>
    <p:extLst>
      <p:ext uri="{BB962C8B-B14F-4D97-AF65-F5344CB8AC3E}">
        <p14:creationId xmlns:p14="http://schemas.microsoft.com/office/powerpoint/2010/main" val="4031752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239DB-8406-BA27-7289-25F406871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BA791F-F226-459D-1C53-3FCF28698F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C2DC40-0E5D-00B1-E6A6-0B5254FBD3CC}"/>
              </a:ext>
            </a:extLst>
          </p:cNvPr>
          <p:cNvSpPr>
            <a:spLocks noGrp="1"/>
          </p:cNvSpPr>
          <p:nvPr>
            <p:ph type="body" idx="1"/>
          </p:nvPr>
        </p:nvSpPr>
        <p:spPr/>
        <p:txBody>
          <a:bodyPr/>
          <a:lstStyle/>
          <a:p>
            <a:r>
              <a:rPr lang="en-GB" dirty="0"/>
              <a:t>Commands: imperative, single target</a:t>
            </a:r>
          </a:p>
          <a:p>
            <a:r>
              <a:rPr lang="en-GB" dirty="0"/>
              <a:t>Events: declarative, multiple listeners</a:t>
            </a:r>
          </a:p>
          <a:p>
            <a:endParaRPr lang="en-US" dirty="0"/>
          </a:p>
        </p:txBody>
      </p:sp>
      <p:sp>
        <p:nvSpPr>
          <p:cNvPr id="4" name="Slide Number Placeholder 3">
            <a:extLst>
              <a:ext uri="{FF2B5EF4-FFF2-40B4-BE49-F238E27FC236}">
                <a16:creationId xmlns:a16="http://schemas.microsoft.com/office/drawing/2014/main" id="{BF814581-4A9C-48C2-6435-1B6745952E43}"/>
              </a:ext>
            </a:extLst>
          </p:cNvPr>
          <p:cNvSpPr>
            <a:spLocks noGrp="1"/>
          </p:cNvSpPr>
          <p:nvPr>
            <p:ph type="sldNum" sz="quarter" idx="5"/>
          </p:nvPr>
        </p:nvSpPr>
        <p:spPr/>
        <p:txBody>
          <a:bodyPr/>
          <a:lstStyle/>
          <a:p>
            <a:fld id="{B41A48EE-9A23-9D45-98AF-01939558BED7}" type="slidenum">
              <a:rPr lang="en-US" smtClean="0"/>
              <a:t>34</a:t>
            </a:fld>
            <a:endParaRPr lang="en-US"/>
          </a:p>
        </p:txBody>
      </p:sp>
    </p:spTree>
    <p:extLst>
      <p:ext uri="{BB962C8B-B14F-4D97-AF65-F5344CB8AC3E}">
        <p14:creationId xmlns:p14="http://schemas.microsoft.com/office/powerpoint/2010/main" val="1268108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5DB7-726C-355A-00F5-8E2537436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3E232-0A80-005C-46DC-71BAC3C79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5C6C7-83CA-5334-F46E-48EF06A1BF8F}"/>
              </a:ext>
            </a:extLst>
          </p:cNvPr>
          <p:cNvSpPr>
            <a:spLocks noGrp="1"/>
          </p:cNvSpPr>
          <p:nvPr>
            <p:ph type="body" idx="1"/>
          </p:nvPr>
        </p:nvSpPr>
        <p:spPr/>
        <p:txBody>
          <a:bodyPr/>
          <a:lstStyle/>
          <a:p>
            <a:pPr marL="0" indent="0">
              <a:buNone/>
            </a:pPr>
            <a:r>
              <a:rPr lang="en-GB" dirty="0"/>
              <a:t>Translates transport format → domain object</a:t>
            </a:r>
          </a:p>
          <a:p>
            <a:pPr>
              <a:defRPr sz="1000"/>
            </a:pPr>
            <a:r>
              <a:rPr lang="en-GB" dirty="0"/>
              <a:t>public class </a:t>
            </a:r>
            <a:r>
              <a:rPr lang="en-GB" dirty="0" err="1"/>
              <a:t>PlaceOrderMessageMapper</a:t>
            </a:r>
            <a:r>
              <a:rPr lang="en-GB" dirty="0"/>
              <a:t> : </a:t>
            </a:r>
            <a:r>
              <a:rPr lang="en-GB" dirty="0" err="1"/>
              <a:t>IAmAMessageMapper</a:t>
            </a:r>
            <a:r>
              <a:rPr lang="en-GB" dirty="0"/>
              <a:t>&lt;</a:t>
            </a:r>
            <a:r>
              <a:rPr lang="en-GB" dirty="0" err="1"/>
              <a:t>PlaceOrderCommand</a:t>
            </a:r>
            <a:r>
              <a:rPr lang="en-GB" dirty="0"/>
              <a:t>&gt;</a:t>
            </a:r>
            <a:br>
              <a:rPr lang="en-GB" dirty="0"/>
            </a:br>
            <a:r>
              <a:rPr lang="en-GB" dirty="0"/>
              <a:t>{</a:t>
            </a:r>
            <a:br>
              <a:rPr lang="en-GB" dirty="0"/>
            </a:br>
            <a:r>
              <a:rPr lang="en-GB" dirty="0"/>
              <a:t>    public Message </a:t>
            </a:r>
            <a:r>
              <a:rPr lang="en-GB" dirty="0" err="1"/>
              <a:t>MapToMessage</a:t>
            </a:r>
            <a:r>
              <a:rPr lang="en-GB" dirty="0"/>
              <a:t>(</a:t>
            </a:r>
            <a:r>
              <a:rPr lang="en-GB" dirty="0" err="1"/>
              <a:t>PlaceOrderCommand</a:t>
            </a:r>
            <a:r>
              <a:rPr lang="en-GB" dirty="0"/>
              <a:t> command)</a:t>
            </a:r>
            <a:br>
              <a:rPr lang="en-GB" dirty="0"/>
            </a:br>
            <a:r>
              <a:rPr lang="en-GB" dirty="0"/>
              <a:t>    {</a:t>
            </a:r>
            <a:br>
              <a:rPr lang="en-GB" dirty="0"/>
            </a:br>
            <a:r>
              <a:rPr lang="en-GB" dirty="0"/>
              <a:t>        return new Message(header, body);</a:t>
            </a:r>
            <a:br>
              <a:rPr lang="en-GB" dirty="0"/>
            </a:br>
            <a:r>
              <a:rPr lang="en-GB" dirty="0"/>
              <a:t>    }</a:t>
            </a:r>
            <a:br>
              <a:rPr lang="en-GB" dirty="0"/>
            </a:br>
            <a:br>
              <a:rPr lang="en-GB" dirty="0"/>
            </a:br>
            <a:r>
              <a:rPr lang="en-GB" dirty="0"/>
              <a:t>    public </a:t>
            </a:r>
            <a:r>
              <a:rPr lang="en-GB" dirty="0" err="1"/>
              <a:t>PlaceOrderCommand</a:t>
            </a:r>
            <a:r>
              <a:rPr lang="en-GB" dirty="0"/>
              <a:t> </a:t>
            </a:r>
            <a:r>
              <a:rPr lang="en-GB" dirty="0" err="1"/>
              <a:t>MapToRequest</a:t>
            </a:r>
            <a:r>
              <a:rPr lang="en-GB" dirty="0"/>
              <a:t>(Message message)</a:t>
            </a:r>
            <a:br>
              <a:rPr lang="en-GB" dirty="0"/>
            </a:br>
            <a:r>
              <a:rPr lang="en-GB" dirty="0"/>
              <a:t>    {</a:t>
            </a:r>
            <a:br>
              <a:rPr lang="en-GB" dirty="0"/>
            </a:br>
            <a:r>
              <a:rPr lang="en-GB" dirty="0"/>
              <a:t>        return </a:t>
            </a:r>
            <a:r>
              <a:rPr lang="en-GB" dirty="0" err="1"/>
              <a:t>JsonConvert.DeserializeObject</a:t>
            </a:r>
            <a:r>
              <a:rPr lang="en-GB" dirty="0"/>
              <a:t>&lt;</a:t>
            </a:r>
            <a:r>
              <a:rPr lang="en-GB" dirty="0" err="1"/>
              <a:t>PlaceOrderCommand</a:t>
            </a:r>
            <a:r>
              <a:rPr lang="en-GB" dirty="0"/>
              <a:t>&gt;(</a:t>
            </a:r>
            <a:r>
              <a:rPr lang="en-GB" dirty="0" err="1"/>
              <a:t>message.Body.Value</a:t>
            </a:r>
            <a:r>
              <a:rPr lang="en-GB" dirty="0"/>
              <a:t>);</a:t>
            </a:r>
            <a:br>
              <a:rPr lang="en-GB" dirty="0"/>
            </a:br>
            <a:r>
              <a:rPr lang="en-GB" dirty="0"/>
              <a:t>    }</a:t>
            </a:r>
            <a:br>
              <a:rPr lang="en-GB" dirty="0"/>
            </a:br>
            <a:r>
              <a:rPr lang="en-GB" dirty="0"/>
              <a:t>}</a:t>
            </a:r>
          </a:p>
          <a:p>
            <a:endParaRPr lang="en-GB" dirty="0"/>
          </a:p>
        </p:txBody>
      </p:sp>
      <p:sp>
        <p:nvSpPr>
          <p:cNvPr id="4" name="Slide Number Placeholder 3">
            <a:extLst>
              <a:ext uri="{FF2B5EF4-FFF2-40B4-BE49-F238E27FC236}">
                <a16:creationId xmlns:a16="http://schemas.microsoft.com/office/drawing/2014/main" id="{16A345AA-4770-3BD2-DEB8-2B09C812B238}"/>
              </a:ext>
            </a:extLst>
          </p:cNvPr>
          <p:cNvSpPr>
            <a:spLocks noGrp="1"/>
          </p:cNvSpPr>
          <p:nvPr>
            <p:ph type="sldNum" sz="quarter" idx="5"/>
          </p:nvPr>
        </p:nvSpPr>
        <p:spPr/>
        <p:txBody>
          <a:bodyPr/>
          <a:lstStyle/>
          <a:p>
            <a:fld id="{B41A48EE-9A23-9D45-98AF-01939558BED7}" type="slidenum">
              <a:rPr lang="en-US" smtClean="0"/>
              <a:t>40</a:t>
            </a:fld>
            <a:endParaRPr lang="en-US"/>
          </a:p>
        </p:txBody>
      </p:sp>
    </p:spTree>
    <p:extLst>
      <p:ext uri="{BB962C8B-B14F-4D97-AF65-F5344CB8AC3E}">
        <p14:creationId xmlns:p14="http://schemas.microsoft.com/office/powerpoint/2010/main" val="2877603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isn’t about Pat’s paper, it’s a pattern to solve the conundrum of enqueuing the message in the same transaction as the entity posed by Pat, in the absence of a transaction across queue and database.</a:t>
            </a:r>
          </a:p>
        </p:txBody>
      </p:sp>
      <p:sp>
        <p:nvSpPr>
          <p:cNvPr id="4" name="Slide Number Placeholder 3"/>
          <p:cNvSpPr>
            <a:spLocks noGrp="1"/>
          </p:cNvSpPr>
          <p:nvPr>
            <p:ph type="sldNum" sz="quarter" idx="5"/>
          </p:nvPr>
        </p:nvSpPr>
        <p:spPr/>
        <p:txBody>
          <a:bodyPr/>
          <a:lstStyle/>
          <a:p>
            <a:fld id="{C9487CEC-49D1-CF46-A57A-791684C4E1C1}" type="slidenum">
              <a:rPr lang="en-US" smtClean="0"/>
              <a:t>44</a:t>
            </a:fld>
            <a:endParaRPr lang="en-US"/>
          </a:p>
        </p:txBody>
      </p:sp>
    </p:spTree>
    <p:extLst>
      <p:ext uri="{BB962C8B-B14F-4D97-AF65-F5344CB8AC3E}">
        <p14:creationId xmlns:p14="http://schemas.microsoft.com/office/powerpoint/2010/main" val="3975844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Defining Idempotence of Substantive </a:t>
            </a:r>
            <a:r>
              <a:rPr lang="en-GB" dirty="0" err="1">
                <a:effectLst/>
                <a:latin typeface="Times" pitchFamily="2" charset="0"/>
              </a:rPr>
              <a:t>Behavior</a:t>
            </a:r>
            <a:endParaRPr lang="en-GB" dirty="0">
              <a:effectLst/>
              <a:latin typeface="Times" pitchFamily="2" charset="0"/>
            </a:endParaRPr>
          </a:p>
          <a:p>
            <a:r>
              <a:rPr lang="en-GB" dirty="0">
                <a:effectLst/>
                <a:latin typeface="Times" pitchFamily="2" charset="0"/>
              </a:rPr>
              <a:t>The processing of a message is idempotent if a subsequent execution of the processing does not perform a substantive change to the entity. This is an amorphous d </a:t>
            </a:r>
            <a:r>
              <a:rPr lang="en-GB" dirty="0" err="1">
                <a:effectLst/>
                <a:latin typeface="Times" pitchFamily="2" charset="0"/>
              </a:rPr>
              <a:t>efinition</a:t>
            </a:r>
            <a:r>
              <a:rPr lang="en-GB" dirty="0">
                <a:effectLst/>
                <a:latin typeface="Times" pitchFamily="2" charset="0"/>
              </a:rPr>
              <a:t> which leaves open to the application the specification of what is and what is not substantive. If a message does not change the invoked entity but only reads information, its processing is idempotent. We consider this to be true even if a log record describing the read is written. The log record is not substantive to the behaviour of the entity. The definition of what is and what is not substantive is application specific.</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46</a:t>
            </a:fld>
            <a:endParaRPr lang="en-US"/>
          </a:p>
        </p:txBody>
      </p:sp>
    </p:spTree>
    <p:extLst>
      <p:ext uri="{BB962C8B-B14F-4D97-AF65-F5344CB8AC3E}">
        <p14:creationId xmlns:p14="http://schemas.microsoft.com/office/powerpoint/2010/main" val="1245609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Substantive here is for the application to determine and is deliberately loose. But for example, writing a log would not be considered substantive in most cases.</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47</a:t>
            </a:fld>
            <a:endParaRPr lang="en-US"/>
          </a:p>
        </p:txBody>
      </p:sp>
    </p:spTree>
    <p:extLst>
      <p:ext uri="{BB962C8B-B14F-4D97-AF65-F5344CB8AC3E}">
        <p14:creationId xmlns:p14="http://schemas.microsoft.com/office/powerpoint/2010/main" val="4037134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Avoid duplicate delivery with DB + message broker</a:t>
            </a:r>
          </a:p>
          <a:p>
            <a:pPr>
              <a:defRPr sz="1000"/>
            </a:pPr>
            <a:r>
              <a:rPr lang="en-GB" dirty="0"/>
              <a:t>// Save to outbox and domain state in one transaction</a:t>
            </a:r>
            <a:br>
              <a:rPr lang="en-GB" dirty="0"/>
            </a:br>
            <a:r>
              <a:rPr lang="en-GB" dirty="0"/>
              <a:t>using var </a:t>
            </a:r>
            <a:r>
              <a:rPr lang="en-GB" dirty="0" err="1"/>
              <a:t>tx</a:t>
            </a:r>
            <a:r>
              <a:rPr lang="en-GB" dirty="0"/>
              <a:t> = _</a:t>
            </a:r>
            <a:r>
              <a:rPr lang="en-GB" dirty="0" err="1"/>
              <a:t>db.BeginTransaction</a:t>
            </a:r>
            <a:r>
              <a:rPr lang="en-GB" dirty="0"/>
              <a:t>();</a:t>
            </a:r>
            <a:br>
              <a:rPr lang="en-GB" dirty="0"/>
            </a:br>
            <a:r>
              <a:rPr lang="en-GB" dirty="0" err="1"/>
              <a:t>repository.Save</a:t>
            </a:r>
            <a:r>
              <a:rPr lang="en-GB" dirty="0"/>
              <a:t>(order);</a:t>
            </a:r>
            <a:br>
              <a:rPr lang="en-GB" dirty="0"/>
            </a:br>
            <a:r>
              <a:rPr lang="en-GB" dirty="0" err="1"/>
              <a:t>outbox.Save</a:t>
            </a:r>
            <a:r>
              <a:rPr lang="en-GB" dirty="0"/>
              <a:t>(new </a:t>
            </a:r>
            <a:r>
              <a:rPr lang="en-GB" dirty="0" err="1"/>
              <a:t>OrderPlacedEvent</a:t>
            </a:r>
            <a:r>
              <a:rPr lang="en-GB" dirty="0"/>
              <a:t>(...));</a:t>
            </a:r>
            <a:br>
              <a:rPr lang="en-GB" dirty="0"/>
            </a:br>
            <a:r>
              <a:rPr lang="en-GB" dirty="0" err="1"/>
              <a:t>tx.Commit</a:t>
            </a:r>
            <a:r>
              <a:rPr lang="en-GB" dirty="0"/>
              <a:t>();</a:t>
            </a:r>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48</a:t>
            </a:fld>
            <a:endParaRPr lang="en-US"/>
          </a:p>
        </p:txBody>
      </p:sp>
    </p:spTree>
    <p:extLst>
      <p:ext uri="{BB962C8B-B14F-4D97-AF65-F5344CB8AC3E}">
        <p14:creationId xmlns:p14="http://schemas.microsoft.com/office/powerpoint/2010/main" val="786658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52</a:t>
            </a:fld>
            <a:endParaRPr lang="en-US"/>
          </a:p>
        </p:txBody>
      </p:sp>
    </p:spTree>
    <p:extLst>
      <p:ext uri="{BB962C8B-B14F-4D97-AF65-F5344CB8AC3E}">
        <p14:creationId xmlns:p14="http://schemas.microsoft.com/office/powerpoint/2010/main" val="3242874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C03BA-613E-1F51-F9EC-E06B8F10F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C4982-0206-5588-7CBE-996D53B50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36D0A-2A00-03C2-0B86-453502FE11DE}"/>
              </a:ext>
            </a:extLst>
          </p:cNvPr>
          <p:cNvSpPr>
            <a:spLocks noGrp="1"/>
          </p:cNvSpPr>
          <p:nvPr>
            <p:ph type="body" idx="1"/>
          </p:nvPr>
        </p:nvSpPr>
        <p:spPr/>
        <p:txBody>
          <a:bodyPr/>
          <a:lstStyle/>
          <a:p>
            <a:r>
              <a:rPr lang="en-GB" dirty="0"/>
              <a:t>Commands: imperative, single target</a:t>
            </a:r>
          </a:p>
          <a:p>
            <a:r>
              <a:rPr lang="en-GB" dirty="0"/>
              <a:t>Events: declarative, multiple listeners</a:t>
            </a:r>
          </a:p>
          <a:p>
            <a:endParaRPr lang="en-US" dirty="0"/>
          </a:p>
        </p:txBody>
      </p:sp>
      <p:sp>
        <p:nvSpPr>
          <p:cNvPr id="4" name="Slide Number Placeholder 3">
            <a:extLst>
              <a:ext uri="{FF2B5EF4-FFF2-40B4-BE49-F238E27FC236}">
                <a16:creationId xmlns:a16="http://schemas.microsoft.com/office/drawing/2014/main" id="{053AB385-6968-C393-AD5B-53F705CF9DA3}"/>
              </a:ext>
            </a:extLst>
          </p:cNvPr>
          <p:cNvSpPr>
            <a:spLocks noGrp="1"/>
          </p:cNvSpPr>
          <p:nvPr>
            <p:ph type="sldNum" sz="quarter" idx="5"/>
          </p:nvPr>
        </p:nvSpPr>
        <p:spPr/>
        <p:txBody>
          <a:bodyPr/>
          <a:lstStyle/>
          <a:p>
            <a:fld id="{B41A48EE-9A23-9D45-98AF-01939558BED7}" type="slidenum">
              <a:rPr lang="en-US" smtClean="0"/>
              <a:t>53</a:t>
            </a:fld>
            <a:endParaRPr lang="en-US"/>
          </a:p>
        </p:txBody>
      </p:sp>
    </p:spTree>
    <p:extLst>
      <p:ext uri="{BB962C8B-B14F-4D97-AF65-F5344CB8AC3E}">
        <p14:creationId xmlns:p14="http://schemas.microsoft.com/office/powerpoint/2010/main" val="4087604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Represents an intent to change system state</a:t>
            </a:r>
          </a:p>
          <a:p>
            <a:r>
              <a:rPr lang="en-GB" dirty="0"/>
              <a:t>- Encapsulates one use case</a:t>
            </a:r>
          </a:p>
          <a:p>
            <a:pPr marL="171450" indent="-171450">
              <a:buFontTx/>
              <a:buChar char="-"/>
            </a:pPr>
            <a:r>
              <a:rPr lang="en-GB" dirty="0"/>
              <a:t>Named in imperative: `</a:t>
            </a:r>
            <a:r>
              <a:rPr lang="en-GB" dirty="0" err="1"/>
              <a:t>PlaceOrder</a:t>
            </a:r>
            <a:r>
              <a:rPr lang="en-GB" dirty="0"/>
              <a:t>`, `</a:t>
            </a:r>
            <a:r>
              <a:rPr lang="en-GB" dirty="0" err="1"/>
              <a:t>CancelSubscription</a:t>
            </a:r>
            <a:r>
              <a:rPr lang="en-GB" dirty="0"/>
              <a:t>`</a:t>
            </a:r>
          </a:p>
          <a:p>
            <a:pPr marL="171450" indent="-171450">
              <a:buFontTx/>
              <a:buChar char="-"/>
            </a:pPr>
            <a:endParaRPr lang="en-GB" dirty="0"/>
          </a:p>
          <a:p>
            <a:pPr>
              <a:defRPr sz="1000"/>
            </a:pPr>
            <a:r>
              <a:rPr lang="en-GB" dirty="0"/>
              <a:t>public record </a:t>
            </a:r>
            <a:r>
              <a:rPr lang="en-GB" dirty="0" err="1"/>
              <a:t>PlaceOrderCommand</a:t>
            </a:r>
            <a:r>
              <a:rPr lang="en-GB" dirty="0"/>
              <a:t>(Guid </a:t>
            </a:r>
            <a:r>
              <a:rPr lang="en-GB" dirty="0" err="1"/>
              <a:t>OrderId</a:t>
            </a:r>
            <a:r>
              <a:rPr lang="en-GB" dirty="0"/>
              <a:t>, string </a:t>
            </a:r>
            <a:r>
              <a:rPr lang="en-GB" dirty="0" err="1"/>
              <a:t>ProductId</a:t>
            </a:r>
            <a:r>
              <a:rPr lang="en-GB" dirty="0"/>
              <a:t>, int Quantity);</a:t>
            </a:r>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7</a:t>
            </a:fld>
            <a:endParaRPr lang="en-US"/>
          </a:p>
        </p:txBody>
      </p:sp>
    </p:spTree>
    <p:extLst>
      <p:ext uri="{BB962C8B-B14F-4D97-AF65-F5344CB8AC3E}">
        <p14:creationId xmlns:p14="http://schemas.microsoft.com/office/powerpoint/2010/main" val="22194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he command design pattern </a:t>
            </a:r>
            <a:r>
              <a:rPr lang="en-GB" b="1" dirty="0"/>
              <a:t>encapsulates a request as an object</a:t>
            </a:r>
            <a:r>
              <a:rPr lang="en-GB" dirty="0"/>
              <a:t>, allowing </a:t>
            </a:r>
            <a:r>
              <a:rPr lang="en-GB" b="1" dirty="0"/>
              <a:t>reuse</a:t>
            </a:r>
            <a:r>
              <a:rPr lang="en-GB" dirty="0"/>
              <a:t>, </a:t>
            </a:r>
            <a:r>
              <a:rPr lang="en-GB" b="1" dirty="0"/>
              <a:t>queuing</a:t>
            </a:r>
            <a:r>
              <a:rPr lang="en-GB" dirty="0"/>
              <a:t> or </a:t>
            </a:r>
            <a:r>
              <a:rPr lang="en-GB" b="1" dirty="0"/>
              <a:t>logging</a:t>
            </a:r>
            <a:r>
              <a:rPr lang="en-GB" dirty="0"/>
              <a:t> of requests, or </a:t>
            </a:r>
            <a:r>
              <a:rPr lang="en-GB" b="1" dirty="0"/>
              <a:t>undo</a:t>
            </a:r>
            <a:r>
              <a:rPr lang="en-GB" dirty="0"/>
              <a:t>able operations. </a:t>
            </a:r>
          </a:p>
          <a:p>
            <a:pPr marL="0" indent="0">
              <a:buNone/>
            </a:pPr>
            <a:r>
              <a:rPr lang="en-GB" dirty="0"/>
              <a:t>It also serves to decouple the implementation of the request from the requestor. The caller of a command object does not need to understand how the command is actioned, only that the command exists.</a:t>
            </a:r>
          </a:p>
          <a:p>
            <a:pPr marL="0" indent="0">
              <a:buNone/>
            </a:pPr>
            <a:endParaRPr lang="en-GB" dirty="0"/>
          </a:p>
          <a:p>
            <a:pPr marL="0" indent="0">
              <a:buNone/>
            </a:pPr>
            <a:r>
              <a:rPr lang="en-GB" dirty="0"/>
              <a:t>When the caller and the implementer are decoupled it becomes easy to replace or refactor the implementation of the request, without impacting the caller - our system is more modifiable. </a:t>
            </a:r>
          </a:p>
          <a:p>
            <a:pPr marL="0" indent="0">
              <a:buNone/>
            </a:pPr>
            <a:endParaRPr lang="en-GB" dirty="0"/>
          </a:p>
          <a:p>
            <a:pPr marL="0" indent="0">
              <a:buNone/>
            </a:pPr>
            <a:r>
              <a:rPr lang="en-GB" dirty="0"/>
              <a:t>Our ability to test the command in isolation of the caller - allows us to test our behaviour without mocking a framework - we can instantiate the command, provide 'fake' parameters to it and confirm the results. </a:t>
            </a:r>
          </a:p>
          <a:p>
            <a:pPr marL="0" indent="0">
              <a:buNone/>
            </a:pPr>
            <a:endParaRPr lang="en-GB" dirty="0"/>
          </a:p>
          <a:p>
            <a:pPr marL="0" indent="0">
              <a:buNone/>
            </a:pPr>
            <a:r>
              <a:rPr lang="en-GB" dirty="0"/>
              <a:t>We can also re-use the command from multiple callers.</a:t>
            </a:r>
          </a:p>
          <a:p>
            <a:pPr marL="0" indent="0">
              <a:buNone/>
            </a:pPr>
            <a:endParaRPr lang="en-GB" dirty="0"/>
          </a:p>
          <a:p>
            <a:pPr indent="-228600" defTabSz="914400"/>
            <a:r>
              <a:rPr lang="en-US" sz="1200" dirty="0"/>
              <a:t>An </a:t>
            </a:r>
            <a:r>
              <a:rPr lang="en-US" sz="1200" b="1" dirty="0"/>
              <a:t>Invoker</a:t>
            </a:r>
            <a:r>
              <a:rPr lang="en-US" sz="1200" dirty="0"/>
              <a:t> object knows about the concrete Command object.</a:t>
            </a:r>
          </a:p>
          <a:p>
            <a:pPr indent="-228600" defTabSz="914400"/>
            <a:r>
              <a:rPr lang="en-US" sz="1200" dirty="0"/>
              <a:t>The </a:t>
            </a:r>
            <a:r>
              <a:rPr lang="en-US" sz="1200" b="1" dirty="0"/>
              <a:t>Invoker</a:t>
            </a:r>
            <a:r>
              <a:rPr lang="en-US" sz="1200" dirty="0"/>
              <a:t> issues a request by calling </a:t>
            </a:r>
            <a:r>
              <a:rPr lang="en-US" sz="1200" i="1" dirty="0"/>
              <a:t>Execute</a:t>
            </a:r>
            <a:r>
              <a:rPr lang="en-US" sz="1200" dirty="0"/>
              <a:t> on the </a:t>
            </a:r>
            <a:r>
              <a:rPr lang="en-US" sz="1200" b="1" dirty="0"/>
              <a:t>Command</a:t>
            </a:r>
            <a:r>
              <a:rPr lang="en-US" sz="1200" dirty="0"/>
              <a:t>. </a:t>
            </a:r>
          </a:p>
          <a:p>
            <a:pPr indent="-228600" defTabSz="914400"/>
            <a:r>
              <a:rPr lang="en-US" sz="1200" dirty="0"/>
              <a:t>When commands are un-doable, the Command stores state for </a:t>
            </a:r>
            <a:r>
              <a:rPr lang="en-US" sz="1200" b="1" dirty="0"/>
              <a:t>undoing</a:t>
            </a:r>
            <a:r>
              <a:rPr lang="en-US" sz="1200" dirty="0"/>
              <a:t> the command prior to invoking Execute.</a:t>
            </a:r>
          </a:p>
          <a:p>
            <a:pPr indent="-228600" defTabSz="914400"/>
            <a:r>
              <a:rPr lang="en-US" sz="1200" dirty="0"/>
              <a:t>The Command object invokes operations on its </a:t>
            </a:r>
            <a:r>
              <a:rPr lang="en-US" sz="1200" b="1" dirty="0"/>
              <a:t>Receiver</a:t>
            </a:r>
            <a:r>
              <a:rPr lang="en-US" sz="1200" dirty="0"/>
              <a:t> to carry out the request</a:t>
            </a:r>
          </a:p>
          <a:p>
            <a:pPr marL="0" indent="0">
              <a:buNone/>
            </a:pPr>
            <a:endParaRPr lang="en-GB" dirty="0"/>
          </a:p>
          <a:p>
            <a:pPr marL="0" indent="0">
              <a:buNone/>
            </a:pPr>
            <a:endParaRPr lang="en-GB" dirty="0"/>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8</a:t>
            </a:fld>
            <a:endParaRPr lang="en-US"/>
          </a:p>
        </p:txBody>
      </p:sp>
    </p:spTree>
    <p:extLst>
      <p:ext uri="{BB962C8B-B14F-4D97-AF65-F5344CB8AC3E}">
        <p14:creationId xmlns:p14="http://schemas.microsoft.com/office/powerpoint/2010/main" val="1857229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Web controller can call domain logic directly</a:t>
            </a:r>
          </a:p>
          <a:p>
            <a:r>
              <a:rPr lang="en-GB" dirty="0"/>
              <a:t>- But…</a:t>
            </a:r>
          </a:p>
          <a:p>
            <a:r>
              <a:rPr lang="en-GB" dirty="0"/>
              <a:t>- Hidden business use cases</a:t>
            </a:r>
          </a:p>
          <a:p>
            <a:r>
              <a:rPr lang="en-GB" dirty="0"/>
              <a:t>- Harder to test</a:t>
            </a:r>
          </a:p>
          <a:p>
            <a:r>
              <a:rPr lang="en-GB" dirty="0"/>
              <a:t>- Cross-cutting concerns bleed into controllers</a:t>
            </a:r>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11</a:t>
            </a:fld>
            <a:endParaRPr lang="en-US"/>
          </a:p>
        </p:txBody>
      </p:sp>
    </p:spTree>
    <p:extLst>
      <p:ext uri="{BB962C8B-B14F-4D97-AF65-F5344CB8AC3E}">
        <p14:creationId xmlns:p14="http://schemas.microsoft.com/office/powerpoint/2010/main" val="2660111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Separation of concerns</a:t>
            </a:r>
          </a:p>
          <a:p>
            <a:r>
              <a:rPr lang="en-GB" dirty="0"/>
              <a:t>- Easier testing and mocking</a:t>
            </a:r>
          </a:p>
          <a:p>
            <a:pPr marL="171450" indent="-171450">
              <a:buFontTx/>
              <a:buChar char="-"/>
            </a:pPr>
            <a:r>
              <a:rPr lang="en-GB" dirty="0"/>
              <a:t>Enables centralized policy enforcement</a:t>
            </a:r>
          </a:p>
          <a:p>
            <a:pPr marL="171450" indent="-171450">
              <a:buFontTx/>
              <a:buChar char="-"/>
            </a:pPr>
            <a:endParaRPr lang="en-GB" dirty="0"/>
          </a:p>
          <a:p>
            <a:pPr marL="0" indent="0">
              <a:buNone/>
            </a:pPr>
            <a:r>
              <a:rPr lang="en-GB" dirty="0"/>
              <a:t>The command design pattern </a:t>
            </a:r>
            <a:r>
              <a:rPr lang="en-GB" b="1" dirty="0"/>
              <a:t>encapsulates a request as an object</a:t>
            </a:r>
            <a:r>
              <a:rPr lang="en-GB" dirty="0"/>
              <a:t>, allowing </a:t>
            </a:r>
            <a:r>
              <a:rPr lang="en-GB" b="1" dirty="0"/>
              <a:t>reuse</a:t>
            </a:r>
            <a:r>
              <a:rPr lang="en-GB" dirty="0"/>
              <a:t>, </a:t>
            </a:r>
            <a:r>
              <a:rPr lang="en-GB" b="1" dirty="0"/>
              <a:t>queuing</a:t>
            </a:r>
            <a:r>
              <a:rPr lang="en-GB" dirty="0"/>
              <a:t> or </a:t>
            </a:r>
            <a:r>
              <a:rPr lang="en-GB" b="1" dirty="0"/>
              <a:t>logging</a:t>
            </a:r>
            <a:r>
              <a:rPr lang="en-GB" dirty="0"/>
              <a:t> of requests, or </a:t>
            </a:r>
            <a:r>
              <a:rPr lang="en-GB" b="1" dirty="0"/>
              <a:t>undo</a:t>
            </a:r>
            <a:r>
              <a:rPr lang="en-GB" dirty="0"/>
              <a:t>able operations. </a:t>
            </a:r>
          </a:p>
          <a:p>
            <a:pPr marL="0" indent="0">
              <a:buNone/>
            </a:pPr>
            <a:r>
              <a:rPr lang="en-GB" dirty="0"/>
              <a:t>It also serves to decouple the implementation of the request from the requestor. The caller of a command object does not need to understand how the command is actioned, only that the command exists.</a:t>
            </a:r>
          </a:p>
          <a:p>
            <a:pPr marL="0" indent="0">
              <a:buNone/>
            </a:pPr>
            <a:endParaRPr lang="en-GB" dirty="0"/>
          </a:p>
          <a:p>
            <a:pPr marL="0" indent="0">
              <a:buNone/>
            </a:pPr>
            <a:r>
              <a:rPr lang="en-GB" dirty="0"/>
              <a:t>When the caller and the implementer are decoupled it becomes easy to replace or refactor the implementation of the request, without impacting the caller - our system is more modifiable. </a:t>
            </a:r>
          </a:p>
          <a:p>
            <a:pPr marL="0" indent="0">
              <a:buNone/>
            </a:pPr>
            <a:endParaRPr lang="en-GB" dirty="0"/>
          </a:p>
          <a:p>
            <a:pPr marL="0" indent="0">
              <a:buNone/>
            </a:pPr>
            <a:r>
              <a:rPr lang="en-GB" dirty="0"/>
              <a:t>Our ability to test the command in isolation of the caller - allows us to test our behaviour without mocking a framework - we can instantiate the command, provide 'fake' parameters to it and confirm the results. </a:t>
            </a:r>
          </a:p>
          <a:p>
            <a:pPr marL="0" indent="0">
              <a:buNone/>
            </a:pPr>
            <a:endParaRPr lang="en-GB" dirty="0"/>
          </a:p>
          <a:p>
            <a:pPr marL="0" indent="0">
              <a:buNone/>
            </a:pPr>
            <a:r>
              <a:rPr lang="en-GB" dirty="0"/>
              <a:t>We can also re-use the command from multiple callers.</a:t>
            </a:r>
          </a:p>
          <a:p>
            <a:pPr marL="171450" indent="-171450">
              <a:buFontTx/>
              <a:buChar char="-"/>
            </a:pPr>
            <a:endParaRPr lang="en-GB" dirty="0"/>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12</a:t>
            </a:fld>
            <a:endParaRPr lang="en-US"/>
          </a:p>
        </p:txBody>
      </p:sp>
    </p:spTree>
    <p:extLst>
      <p:ext uri="{BB962C8B-B14F-4D97-AF65-F5344CB8AC3E}">
        <p14:creationId xmlns:p14="http://schemas.microsoft.com/office/powerpoint/2010/main" val="395155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benefits to the Ports &amp; Adapters, AKA Hexagonal Architecture, code structure. </a:t>
            </a:r>
          </a:p>
          <a:p>
            <a:r>
              <a:rPr lang="en-US" dirty="0"/>
              <a:t>Testing: You can write and run system-level tests without production connections, making them purer and faster. </a:t>
            </a:r>
          </a:p>
          <a:p>
            <a:r>
              <a:rPr lang="en-US" dirty="0"/>
              <a:t>Testing again: You can swap out the production connections for test connections, and vice versa—for any of the connections, input or output—without having to recompile your system. </a:t>
            </a:r>
          </a:p>
          <a:p>
            <a:r>
              <a:rPr lang="en-US" dirty="0"/>
              <a:t>Leakage protection: The test wall around your application will detect whenever someone leaks UI details or technology details into the business section, or business logic into the UI or external technology sections. </a:t>
            </a:r>
          </a:p>
          <a:p>
            <a:r>
              <a:rPr lang="en-US" dirty="0"/>
              <a:t>Large system separations: Different teams can develop their sections of code independently, test them separately, and connect them according to defined and tested interfaces. </a:t>
            </a:r>
          </a:p>
          <a:p>
            <a:r>
              <a:rPr lang="en-US" dirty="0"/>
              <a:t>Long-running systems: You can replace one external connection with another as technology and business needs change over years. </a:t>
            </a:r>
          </a:p>
          <a:p>
            <a:r>
              <a:rPr lang="en-US" dirty="0"/>
              <a:t>Domain-Driven Design: Once the technology elements are safely outside the application boundary, you are free to focus on the domain design without distraction.</a:t>
            </a:r>
          </a:p>
          <a:p>
            <a:endParaRPr lang="en-US" dirty="0"/>
          </a:p>
          <a:p>
            <a:r>
              <a:rPr lang="en-US" dirty="0"/>
              <a:t>Cockburn, Alistair; Garrido de Paz, Juan Manuel. Hexagonal Architecture Explained (p. 18). (Function). Kindle Edition. </a:t>
            </a:r>
          </a:p>
        </p:txBody>
      </p:sp>
      <p:sp>
        <p:nvSpPr>
          <p:cNvPr id="4" name="Slide Number Placeholder 3"/>
          <p:cNvSpPr>
            <a:spLocks noGrp="1"/>
          </p:cNvSpPr>
          <p:nvPr>
            <p:ph type="sldNum" sz="quarter" idx="5"/>
          </p:nvPr>
        </p:nvSpPr>
        <p:spPr/>
        <p:txBody>
          <a:bodyPr/>
          <a:lstStyle/>
          <a:p>
            <a:fld id="{B41A48EE-9A23-9D45-98AF-01939558BED7}" type="slidenum">
              <a:rPr lang="en-US" smtClean="0"/>
              <a:t>14</a:t>
            </a:fld>
            <a:endParaRPr lang="en-US"/>
          </a:p>
        </p:txBody>
      </p:sp>
    </p:spTree>
    <p:extLst>
      <p:ext uri="{BB962C8B-B14F-4D97-AF65-F5344CB8AC3E}">
        <p14:creationId xmlns:p14="http://schemas.microsoft.com/office/powerpoint/2010/main" val="54420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use CQS?</a:t>
            </a:r>
          </a:p>
          <a:p>
            <a:endParaRPr lang="en-US" dirty="0"/>
          </a:p>
          <a:p>
            <a:r>
              <a:rPr lang="en-US" dirty="0"/>
              <a:t>Because we want to cleanly separate </a:t>
            </a:r>
            <a:r>
              <a:rPr lang="en-US" dirty="0" err="1"/>
              <a:t>betwen</a:t>
            </a:r>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15</a:t>
            </a:fld>
            <a:endParaRPr lang="en-US"/>
          </a:p>
        </p:txBody>
      </p:sp>
    </p:spTree>
    <p:extLst>
      <p:ext uri="{BB962C8B-B14F-4D97-AF65-F5344CB8AC3E}">
        <p14:creationId xmlns:p14="http://schemas.microsoft.com/office/powerpoint/2010/main" val="12069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public record </a:t>
            </a:r>
            <a:r>
              <a:rPr lang="en-GB" dirty="0" err="1"/>
              <a:t>GetOrderByIdQuery</a:t>
            </a:r>
            <a:r>
              <a:rPr lang="en-GB" dirty="0"/>
              <a:t>(Guid </a:t>
            </a:r>
            <a:r>
              <a:rPr lang="en-GB" dirty="0" err="1"/>
              <a:t>OrderId</a:t>
            </a:r>
            <a:r>
              <a:rPr lang="en-GB" dirty="0"/>
              <a:t>);</a:t>
            </a:r>
            <a:br>
              <a:rPr lang="en-GB" dirty="0"/>
            </a:br>
            <a:br>
              <a:rPr lang="en-GB" dirty="0"/>
            </a:br>
            <a:r>
              <a:rPr lang="en-GB" dirty="0"/>
              <a:t>public class </a:t>
            </a:r>
            <a:r>
              <a:rPr lang="en-GB" dirty="0" err="1"/>
              <a:t>GetOrderByIdHandler</a:t>
            </a:r>
            <a:br>
              <a:rPr lang="en-GB" dirty="0"/>
            </a:br>
            <a:r>
              <a:rPr lang="en-GB" dirty="0"/>
              <a:t>{</a:t>
            </a:r>
            <a:br>
              <a:rPr lang="en-GB" dirty="0"/>
            </a:br>
            <a:r>
              <a:rPr lang="en-GB" dirty="0"/>
              <a:t>    public </a:t>
            </a:r>
            <a:r>
              <a:rPr lang="en-GB" dirty="0" err="1"/>
              <a:t>OrderDto</a:t>
            </a:r>
            <a:r>
              <a:rPr lang="en-GB" dirty="0"/>
              <a:t> Handle(</a:t>
            </a:r>
            <a:r>
              <a:rPr lang="en-GB" dirty="0" err="1"/>
              <a:t>GetOrderByIdQuery</a:t>
            </a:r>
            <a:r>
              <a:rPr lang="en-GB" dirty="0"/>
              <a:t> query)</a:t>
            </a:r>
            <a:br>
              <a:rPr lang="en-GB" dirty="0"/>
            </a:br>
            <a:r>
              <a:rPr lang="en-GB" dirty="0"/>
              <a:t>    {</a:t>
            </a:r>
            <a:br>
              <a:rPr lang="en-GB" dirty="0"/>
            </a:br>
            <a:r>
              <a:rPr lang="en-GB" dirty="0"/>
              <a:t>        return _</a:t>
            </a:r>
            <a:r>
              <a:rPr lang="en-GB" dirty="0" err="1"/>
              <a:t>db.Find</a:t>
            </a:r>
            <a:r>
              <a:rPr lang="en-GB" dirty="0"/>
              <a:t>&lt;Order&gt;(</a:t>
            </a:r>
            <a:r>
              <a:rPr lang="en-GB" dirty="0" err="1"/>
              <a:t>query.OrderId</a:t>
            </a:r>
            <a:r>
              <a:rPr lang="en-GB" dirty="0"/>
              <a:t>);</a:t>
            </a:r>
            <a:br>
              <a:rPr lang="en-GB" dirty="0"/>
            </a:br>
            <a:r>
              <a:rPr lang="en-GB" dirty="0"/>
              <a:t>    }</a:t>
            </a:r>
            <a:br>
              <a:rPr lang="en-GB" dirty="0"/>
            </a:br>
            <a:r>
              <a:rPr lang="en-GB" dirty="0"/>
              <a:t>}</a:t>
            </a:r>
          </a:p>
          <a:p>
            <a:endParaRPr lang="en-US" dirty="0"/>
          </a:p>
        </p:txBody>
      </p:sp>
      <p:sp>
        <p:nvSpPr>
          <p:cNvPr id="4" name="Slide Number Placeholder 3"/>
          <p:cNvSpPr>
            <a:spLocks noGrp="1"/>
          </p:cNvSpPr>
          <p:nvPr>
            <p:ph type="sldNum" sz="quarter" idx="5"/>
          </p:nvPr>
        </p:nvSpPr>
        <p:spPr/>
        <p:txBody>
          <a:bodyPr/>
          <a:lstStyle/>
          <a:p>
            <a:fld id="{B41A48EE-9A23-9D45-98AF-01939558BED7}" type="slidenum">
              <a:rPr lang="en-US" smtClean="0"/>
              <a:t>16</a:t>
            </a:fld>
            <a:endParaRPr lang="en-US"/>
          </a:p>
        </p:txBody>
      </p:sp>
    </p:spTree>
    <p:extLst>
      <p:ext uri="{BB962C8B-B14F-4D97-AF65-F5344CB8AC3E}">
        <p14:creationId xmlns:p14="http://schemas.microsoft.com/office/powerpoint/2010/main" val="198754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DA6D-4D05-F405-FD0F-738EA6581000}"/>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F1B6F677-6E77-CE56-35CF-F63DA321864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E81B4B-1E2C-8611-5894-28AB2AD600BD}"/>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5" name="Footer Placeholder 4">
            <a:extLst>
              <a:ext uri="{FF2B5EF4-FFF2-40B4-BE49-F238E27FC236}">
                <a16:creationId xmlns:a16="http://schemas.microsoft.com/office/drawing/2014/main" id="{F22CB90A-E9BF-0C38-B587-1946EF70A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D1B56-6D59-E2FE-799A-B71BE6F9C7F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10982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9623-238E-AA04-1B3E-6A11734920D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21C38B4-4BA2-D4CA-77F7-8028965757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F5D71-D727-7BCB-AED2-6311A139798E}"/>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5" name="Footer Placeholder 4">
            <a:extLst>
              <a:ext uri="{FF2B5EF4-FFF2-40B4-BE49-F238E27FC236}">
                <a16:creationId xmlns:a16="http://schemas.microsoft.com/office/drawing/2014/main" id="{836EE975-E0AB-C0E2-0057-9DADB5712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7F2DB-0621-3CD5-10D9-BEE48F4AF091}"/>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99144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D199CE-C80B-808B-84CE-0E862A5164E5}"/>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5BE28C2-7466-9517-4F65-EB82C9B1E465}"/>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CAB6FC-6489-A027-46F9-7A1EC5E8B9C7}"/>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5" name="Footer Placeholder 4">
            <a:extLst>
              <a:ext uri="{FF2B5EF4-FFF2-40B4-BE49-F238E27FC236}">
                <a16:creationId xmlns:a16="http://schemas.microsoft.com/office/drawing/2014/main" id="{FFF62CA7-9006-03A0-D3C5-C0D063DD2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02F26-520D-37D6-B714-38CF772A18A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6429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18993-FD3C-641D-5863-D08251BADBF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3CB29D-CE8C-3882-7CF5-C039ACBA56C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D062D5-08ED-EDBE-C3A1-71EE1C66F245}"/>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5" name="Footer Placeholder 4">
            <a:extLst>
              <a:ext uri="{FF2B5EF4-FFF2-40B4-BE49-F238E27FC236}">
                <a16:creationId xmlns:a16="http://schemas.microsoft.com/office/drawing/2014/main" id="{2F01E37F-E3C3-8514-AE30-82194ABB1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A4878-61BB-DCA2-8E10-D894F9D4455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02200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3D01-5FBA-E6B1-008F-FC3DA7E8EC1D}"/>
              </a:ext>
            </a:extLst>
          </p:cNvPr>
          <p:cNvSpPr>
            <a:spLocks noGrp="1"/>
          </p:cNvSpPr>
          <p:nvPr>
            <p:ph type="title"/>
          </p:nvPr>
        </p:nvSpPr>
        <p:spPr>
          <a:xfrm>
            <a:off x="623887" y="1709738"/>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2E6D42-91B4-64CB-C194-EDE3F45EB5B7}"/>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2125042-6EA5-FCA6-EF72-E5BDD2010ACB}"/>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5" name="Footer Placeholder 4">
            <a:extLst>
              <a:ext uri="{FF2B5EF4-FFF2-40B4-BE49-F238E27FC236}">
                <a16:creationId xmlns:a16="http://schemas.microsoft.com/office/drawing/2014/main" id="{D07450E2-975B-DD57-FF9C-5140ADD70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6457A-FB93-6E99-ADF0-FAD047A5BB8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49316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3DB5-34C6-8BE5-CA8F-FA914DFD6A4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62CA7E0-A24B-817C-6A0D-F074EE1E1F64}"/>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0A862F7-5CAF-9108-4F16-B5777A4F8FA8}"/>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E3D322-8346-5C94-47F8-4CA754D4FABF}"/>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6" name="Footer Placeholder 5">
            <a:extLst>
              <a:ext uri="{FF2B5EF4-FFF2-40B4-BE49-F238E27FC236}">
                <a16:creationId xmlns:a16="http://schemas.microsoft.com/office/drawing/2014/main" id="{A731A092-23C8-8084-CE68-5ECCF536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BCBE16-9915-FB0D-5B11-B02FF54013C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4949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064-B112-069E-8460-A18B43848417}"/>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4770888-0451-4BB3-657D-092B2941140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F1A7C2FA-DAC3-723E-B11D-EC18EC2DD7C2}"/>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6F19474-A6EB-5BC7-BD9B-2CA085CA072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861C76E-7ED7-E7E2-A130-7E4B7E864C71}"/>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42BDDE-FEB3-0B93-1C77-B12B11A9D873}"/>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8" name="Footer Placeholder 7">
            <a:extLst>
              <a:ext uri="{FF2B5EF4-FFF2-40B4-BE49-F238E27FC236}">
                <a16:creationId xmlns:a16="http://schemas.microsoft.com/office/drawing/2014/main" id="{B81D22C1-977F-E761-329E-CD520D8646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D7A028-5746-8224-0029-B24017EB63E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8159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0208-A7B4-F66C-7105-1DBE46FB5A1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0B2F644-FA37-014B-8B3F-1E578700AAC4}"/>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4" name="Footer Placeholder 3">
            <a:extLst>
              <a:ext uri="{FF2B5EF4-FFF2-40B4-BE49-F238E27FC236}">
                <a16:creationId xmlns:a16="http://schemas.microsoft.com/office/drawing/2014/main" id="{BECFA991-7034-D63A-97E7-930E600179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D49139-3BB7-5B20-3577-22B5E50A6581}"/>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37690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370A66-70BF-0683-75AE-17B2A893C979}"/>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3" name="Footer Placeholder 2">
            <a:extLst>
              <a:ext uri="{FF2B5EF4-FFF2-40B4-BE49-F238E27FC236}">
                <a16:creationId xmlns:a16="http://schemas.microsoft.com/office/drawing/2014/main" id="{A66D4CFB-D763-7EE1-A11A-467E0E5FA8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0466E4-9B21-2B47-8E5C-83DDA2AAF29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763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9AD3-B410-D0D5-66AE-09BFEF888ED2}"/>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D26CA7-22A0-3FBE-5E4C-25885049289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A35412A-16F2-32DA-44FF-2D23D97E52C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474E82C-4810-81C5-A980-E6C2B2DA70E3}"/>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6" name="Footer Placeholder 5">
            <a:extLst>
              <a:ext uri="{FF2B5EF4-FFF2-40B4-BE49-F238E27FC236}">
                <a16:creationId xmlns:a16="http://schemas.microsoft.com/office/drawing/2014/main" id="{014FE588-B50C-FE0D-D14B-5FF6F1A181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3DF42F-0362-4C42-835F-26551324BDD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97264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13E40-9C3B-F31A-38B2-7C2E176E8E17}"/>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38C89E6-7753-AA35-B804-79833D9C9CD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EB0F7BD-DBF1-2D1D-BAF4-89D4CCCE600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A0159283-A31C-745E-A873-8AA23BD533F2}"/>
              </a:ext>
            </a:extLst>
          </p:cNvPr>
          <p:cNvSpPr>
            <a:spLocks noGrp="1"/>
          </p:cNvSpPr>
          <p:nvPr>
            <p:ph type="dt" sz="half" idx="10"/>
          </p:nvPr>
        </p:nvSpPr>
        <p:spPr/>
        <p:txBody>
          <a:bodyPr/>
          <a:lstStyle/>
          <a:p>
            <a:fld id="{5BCAD085-E8A6-8845-BD4E-CB4CCA059FC4}" type="datetimeFigureOut">
              <a:rPr lang="en-US" smtClean="0"/>
              <a:t>7/1/25</a:t>
            </a:fld>
            <a:endParaRPr lang="en-US"/>
          </a:p>
        </p:txBody>
      </p:sp>
      <p:sp>
        <p:nvSpPr>
          <p:cNvPr id="6" name="Footer Placeholder 5">
            <a:extLst>
              <a:ext uri="{FF2B5EF4-FFF2-40B4-BE49-F238E27FC236}">
                <a16:creationId xmlns:a16="http://schemas.microsoft.com/office/drawing/2014/main" id="{5B0C4C3B-0F30-85EC-A8E8-28641535F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60909-BEDC-594B-3294-F48A6975E3E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0895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61775C-EAFA-7FE8-B3C4-DC8C4091064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303464-9B78-73DF-518B-7917A556FEB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5513FF-DAC5-D7E4-E127-644763EDB35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7/1/25</a:t>
            </a:fld>
            <a:endParaRPr lang="en-US"/>
          </a:p>
        </p:txBody>
      </p:sp>
      <p:sp>
        <p:nvSpPr>
          <p:cNvPr id="5" name="Footer Placeholder 4">
            <a:extLst>
              <a:ext uri="{FF2B5EF4-FFF2-40B4-BE49-F238E27FC236}">
                <a16:creationId xmlns:a16="http://schemas.microsoft.com/office/drawing/2014/main" id="{134F4C70-38D0-608D-6478-5D9A3EBA1FF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4944B3-A39A-A381-647C-FCA046D12B4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49041206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pn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8.png"/><Relationship Id="rId7" Type="http://schemas.openxmlformats.org/officeDocument/2006/relationships/diagramColors" Target="../diagrams/colors5.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9.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0.png"/><Relationship Id="rId7" Type="http://schemas.openxmlformats.org/officeDocument/2006/relationships/diagramColors" Target="../diagrams/colors7.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1.png"/><Relationship Id="rId7" Type="http://schemas.openxmlformats.org/officeDocument/2006/relationships/diagramColors" Target="../diagrams/colors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Do you need a Dispatcher?</a:t>
            </a:r>
            <a:endParaRPr dirty="0"/>
          </a:p>
        </p:txBody>
      </p:sp>
      <p:sp>
        <p:nvSpPr>
          <p:cNvPr id="3" name="Subtitle 2"/>
          <p:cNvSpPr>
            <a:spLocks noGrp="1"/>
          </p:cNvSpPr>
          <p:nvPr>
            <p:ph type="subTitle" idx="1"/>
          </p:nvPr>
        </p:nvSpPr>
        <p:spPr/>
        <p:txBody>
          <a:bodyPr/>
          <a:lstStyle/>
          <a:p>
            <a:r>
              <a:rPr lang="en-GB" dirty="0"/>
              <a:t>A critical look at command dispatchers and messaging frameworks in .NET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 shot of a computer code&#10;&#10;AI-generated content may be incorrect.">
            <a:extLst>
              <a:ext uri="{FF2B5EF4-FFF2-40B4-BE49-F238E27FC236}">
                <a16:creationId xmlns:a16="http://schemas.microsoft.com/office/drawing/2014/main" id="{85CEF3FE-2CBF-8180-E2A1-02DD533852C1}"/>
              </a:ext>
            </a:extLst>
          </p:cNvPr>
          <p:cNvPicPr>
            <a:picLocks noChangeAspect="1"/>
          </p:cNvPicPr>
          <p:nvPr/>
        </p:nvPicPr>
        <p:blipFill>
          <a:blip r:embed="rId2"/>
          <a:stretch>
            <a:fillRect/>
          </a:stretch>
        </p:blipFill>
        <p:spPr>
          <a:xfrm>
            <a:off x="482600" y="2652013"/>
            <a:ext cx="8178799" cy="1553972"/>
          </a:xfrm>
          <a:prstGeom prst="rect">
            <a:avLst/>
          </a:prstGeom>
        </p:spPr>
      </p:pic>
    </p:spTree>
    <p:extLst>
      <p:ext uri="{BB962C8B-B14F-4D97-AF65-F5344CB8AC3E}">
        <p14:creationId xmlns:p14="http://schemas.microsoft.com/office/powerpoint/2010/main" val="2156142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417576"/>
            <a:ext cx="8182230" cy="1249394"/>
          </a:xfrm>
        </p:spPr>
        <p:txBody>
          <a:bodyPr vert="horz" lIns="91440" tIns="45720" rIns="91440" bIns="45720" rtlCol="0" anchor="ctr">
            <a:normAutofit/>
          </a:bodyPr>
          <a:lstStyle/>
          <a:p>
            <a:pPr algn="ctr" defTabSz="914400"/>
            <a:r>
              <a:rPr lang="en-US" sz="4800" kern="1200">
                <a:solidFill>
                  <a:schemeClr val="tx1"/>
                </a:solidFill>
                <a:latin typeface="+mj-lt"/>
                <a:ea typeface="+mj-ea"/>
                <a:cs typeface="+mj-cs"/>
              </a:rPr>
              <a:t>Why Not Just Inline the Code?</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code&#10;&#10;AI-generated content may be incorrect.">
            <a:extLst>
              <a:ext uri="{FF2B5EF4-FFF2-40B4-BE49-F238E27FC236}">
                <a16:creationId xmlns:a16="http://schemas.microsoft.com/office/drawing/2014/main" id="{0F180B09-C2B1-062E-BDC2-C217528B04A5}"/>
              </a:ext>
            </a:extLst>
          </p:cNvPr>
          <p:cNvPicPr>
            <a:picLocks noChangeAspect="1"/>
          </p:cNvPicPr>
          <p:nvPr/>
        </p:nvPicPr>
        <p:blipFill>
          <a:blip r:embed="rId3"/>
          <a:stretch>
            <a:fillRect/>
          </a:stretch>
        </p:blipFill>
        <p:spPr>
          <a:xfrm>
            <a:off x="239448" y="2454565"/>
            <a:ext cx="8661654" cy="19488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Command Pattern Benefits</a:t>
            </a:r>
          </a:p>
        </p:txBody>
      </p:sp>
      <p:sp>
        <p:nvSpPr>
          <p:cNvPr id="5" name="TextBox 4">
            <a:extLst>
              <a:ext uri="{FF2B5EF4-FFF2-40B4-BE49-F238E27FC236}">
                <a16:creationId xmlns:a16="http://schemas.microsoft.com/office/drawing/2014/main" id="{8709602B-EA34-0ACF-839E-5D735940EC07}"/>
              </a:ext>
            </a:extLst>
          </p:cNvPr>
          <p:cNvSpPr txBox="1"/>
          <p:nvPr/>
        </p:nvSpPr>
        <p:spPr>
          <a:xfrm>
            <a:off x="628641" y="1530035"/>
            <a:ext cx="7646217" cy="923330"/>
          </a:xfrm>
          <a:prstGeom prst="rect">
            <a:avLst/>
          </a:prstGeom>
          <a:noFill/>
        </p:spPr>
        <p:txBody>
          <a:bodyPr wrap="square" rtlCol="0">
            <a:spAutoFit/>
          </a:bodyPr>
          <a:lstStyle/>
          <a:p>
            <a:r>
              <a:rPr lang="en-US" b="1" dirty="0"/>
              <a:t>Separation of Concerns</a:t>
            </a:r>
            <a:r>
              <a:rPr lang="en-US" dirty="0"/>
              <a:t>: </a:t>
            </a:r>
            <a:r>
              <a:rPr lang="en-GB" dirty="0"/>
              <a:t>decouple the implementation of the request from the requestor – allows modification, even replacement, of one without the other. </a:t>
            </a:r>
            <a:endParaRPr lang="en-US" dirty="0"/>
          </a:p>
        </p:txBody>
      </p:sp>
      <p:sp>
        <p:nvSpPr>
          <p:cNvPr id="6" name="TextBox 5">
            <a:extLst>
              <a:ext uri="{FF2B5EF4-FFF2-40B4-BE49-F238E27FC236}">
                <a16:creationId xmlns:a16="http://schemas.microsoft.com/office/drawing/2014/main" id="{1EEDE63C-9152-FF7B-4252-714F98FA2FDB}"/>
              </a:ext>
            </a:extLst>
          </p:cNvPr>
          <p:cNvSpPr txBox="1"/>
          <p:nvPr/>
        </p:nvSpPr>
        <p:spPr>
          <a:xfrm>
            <a:off x="628641" y="3523508"/>
            <a:ext cx="7646217" cy="923330"/>
          </a:xfrm>
          <a:prstGeom prst="rect">
            <a:avLst/>
          </a:prstGeom>
          <a:noFill/>
        </p:spPr>
        <p:txBody>
          <a:bodyPr wrap="square" rtlCol="0">
            <a:spAutoFit/>
          </a:bodyPr>
          <a:lstStyle/>
          <a:p>
            <a:r>
              <a:rPr lang="en-US" b="1" dirty="0"/>
              <a:t>Test Isolation</a:t>
            </a:r>
            <a:r>
              <a:rPr lang="en-US" dirty="0"/>
              <a:t>: </a:t>
            </a:r>
            <a:r>
              <a:rPr lang="en-GB" dirty="0"/>
              <a:t>allows us to test our behaviour without mocking a framework - we can instantiate the command, provide parameters to it, and confirm the results. </a:t>
            </a:r>
            <a:endParaRPr lang="en-US" dirty="0"/>
          </a:p>
        </p:txBody>
      </p:sp>
      <p:sp>
        <p:nvSpPr>
          <p:cNvPr id="7" name="TextBox 6">
            <a:extLst>
              <a:ext uri="{FF2B5EF4-FFF2-40B4-BE49-F238E27FC236}">
                <a16:creationId xmlns:a16="http://schemas.microsoft.com/office/drawing/2014/main" id="{9D210065-EF3C-1BFE-5539-86FEDEC80389}"/>
              </a:ext>
            </a:extLst>
          </p:cNvPr>
          <p:cNvSpPr txBox="1"/>
          <p:nvPr/>
        </p:nvSpPr>
        <p:spPr>
          <a:xfrm>
            <a:off x="628641" y="2665271"/>
            <a:ext cx="7646217" cy="646331"/>
          </a:xfrm>
          <a:prstGeom prst="rect">
            <a:avLst/>
          </a:prstGeom>
          <a:noFill/>
        </p:spPr>
        <p:txBody>
          <a:bodyPr wrap="square" rtlCol="0">
            <a:spAutoFit/>
          </a:bodyPr>
          <a:lstStyle/>
          <a:p>
            <a:r>
              <a:rPr lang="en-US" b="1" dirty="0"/>
              <a:t>Use Case: </a:t>
            </a:r>
            <a:r>
              <a:rPr lang="en-US" dirty="0"/>
              <a:t>A command has an</a:t>
            </a:r>
            <a:r>
              <a:rPr lang="en-GB" dirty="0"/>
              <a:t> affinity to a use case. As such, it allows us to encapsulate a use case within our domain model, </a:t>
            </a:r>
            <a:endParaRPr lang="en-US" dirty="0"/>
          </a:p>
        </p:txBody>
      </p:sp>
      <p:sp>
        <p:nvSpPr>
          <p:cNvPr id="8" name="TextBox 7">
            <a:extLst>
              <a:ext uri="{FF2B5EF4-FFF2-40B4-BE49-F238E27FC236}">
                <a16:creationId xmlns:a16="http://schemas.microsoft.com/office/drawing/2014/main" id="{2413C7EA-B94D-49B8-A1E5-24DE821F5008}"/>
              </a:ext>
            </a:extLst>
          </p:cNvPr>
          <p:cNvSpPr txBox="1"/>
          <p:nvPr/>
        </p:nvSpPr>
        <p:spPr>
          <a:xfrm>
            <a:off x="628641" y="5516980"/>
            <a:ext cx="7646217" cy="923330"/>
          </a:xfrm>
          <a:prstGeom prst="rect">
            <a:avLst/>
          </a:prstGeom>
          <a:noFill/>
        </p:spPr>
        <p:txBody>
          <a:bodyPr wrap="square" rtlCol="0">
            <a:spAutoFit/>
          </a:bodyPr>
          <a:lstStyle/>
          <a:p>
            <a:r>
              <a:rPr lang="en-US" b="1" dirty="0"/>
              <a:t>Ports &amp; Adapters</a:t>
            </a:r>
            <a:r>
              <a:rPr lang="en-US" dirty="0"/>
              <a:t>: </a:t>
            </a:r>
            <a:r>
              <a:rPr lang="en-GB" dirty="0"/>
              <a:t>allows us to implement a ports-and-adapters architecture. Commands act as ports that can be invoked from driven adapters or invoked as driving adapters.</a:t>
            </a:r>
            <a:endParaRPr lang="en-US" dirty="0"/>
          </a:p>
        </p:txBody>
      </p:sp>
      <p:sp>
        <p:nvSpPr>
          <p:cNvPr id="9" name="TextBox 8">
            <a:extLst>
              <a:ext uri="{FF2B5EF4-FFF2-40B4-BE49-F238E27FC236}">
                <a16:creationId xmlns:a16="http://schemas.microsoft.com/office/drawing/2014/main" id="{A21A7BF5-BD48-2186-6AFC-149ECAC8CF76}"/>
              </a:ext>
            </a:extLst>
          </p:cNvPr>
          <p:cNvSpPr txBox="1"/>
          <p:nvPr/>
        </p:nvSpPr>
        <p:spPr>
          <a:xfrm>
            <a:off x="628641" y="4658744"/>
            <a:ext cx="7646217" cy="646331"/>
          </a:xfrm>
          <a:prstGeom prst="rect">
            <a:avLst/>
          </a:prstGeom>
          <a:noFill/>
        </p:spPr>
        <p:txBody>
          <a:bodyPr wrap="square" rtlCol="0">
            <a:spAutoFit/>
          </a:bodyPr>
          <a:lstStyle/>
          <a:p>
            <a:r>
              <a:rPr lang="en-US" b="1" dirty="0"/>
              <a:t>Quality</a:t>
            </a:r>
            <a:r>
              <a:rPr lang="en-US" dirty="0"/>
              <a:t>: </a:t>
            </a:r>
            <a:r>
              <a:rPr lang="en-GB" dirty="0"/>
              <a:t>the command can encapsulate the details of orthogonal concerns like observability, resilience (retry/circuit breaker), or compensating actions.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mputer screen shot of a program code&#10;&#10;AI-generated content may be incorrect.">
            <a:extLst>
              <a:ext uri="{FF2B5EF4-FFF2-40B4-BE49-F238E27FC236}">
                <a16:creationId xmlns:a16="http://schemas.microsoft.com/office/drawing/2014/main" id="{976CC480-9DD5-FAB4-8CD9-916B414528FD}"/>
              </a:ext>
            </a:extLst>
          </p:cNvPr>
          <p:cNvPicPr>
            <a:picLocks noChangeAspect="1"/>
          </p:cNvPicPr>
          <p:nvPr/>
        </p:nvPicPr>
        <p:blipFill>
          <a:blip r:embed="rId2"/>
          <a:stretch>
            <a:fillRect/>
          </a:stretch>
        </p:blipFill>
        <p:spPr>
          <a:xfrm>
            <a:off x="777766" y="355672"/>
            <a:ext cx="7618830" cy="6171252"/>
          </a:xfrm>
          <a:prstGeom prst="rect">
            <a:avLst/>
          </a:prstGeom>
        </p:spPr>
      </p:pic>
      <p:sp>
        <p:nvSpPr>
          <p:cNvPr id="6" name="TextBox 5">
            <a:extLst>
              <a:ext uri="{FF2B5EF4-FFF2-40B4-BE49-F238E27FC236}">
                <a16:creationId xmlns:a16="http://schemas.microsoft.com/office/drawing/2014/main" id="{63AD90FA-F36A-3E0E-E278-11F99DD74DD0}"/>
              </a:ext>
            </a:extLst>
          </p:cNvPr>
          <p:cNvSpPr txBox="1"/>
          <p:nvPr/>
        </p:nvSpPr>
        <p:spPr>
          <a:xfrm>
            <a:off x="4477408" y="567559"/>
            <a:ext cx="4267200" cy="646331"/>
          </a:xfrm>
          <a:prstGeom prst="rect">
            <a:avLst/>
          </a:prstGeom>
          <a:noFill/>
        </p:spPr>
        <p:txBody>
          <a:bodyPr wrap="square" rtlCol="0">
            <a:spAutoFit/>
          </a:bodyPr>
          <a:lstStyle/>
          <a:p>
            <a:r>
              <a:rPr lang="en-US" sz="1200" dirty="0">
                <a:solidFill>
                  <a:schemeClr val="accent1"/>
                </a:solidFill>
                <a:latin typeface="Chalkboard" panose="03050602040202020205" pitchFamily="66" charset="77"/>
              </a:rPr>
              <a:t>Trivial examples, arguing for not using a command pattern, often miss the complexity of robust, resilient code, that we can encapsulate in the command.</a:t>
            </a:r>
          </a:p>
        </p:txBody>
      </p:sp>
      <p:cxnSp>
        <p:nvCxnSpPr>
          <p:cNvPr id="7" name="Straight Arrow Connector 6">
            <a:extLst>
              <a:ext uri="{FF2B5EF4-FFF2-40B4-BE49-F238E27FC236}">
                <a16:creationId xmlns:a16="http://schemas.microsoft.com/office/drawing/2014/main" id="{3F061CC2-7858-4F7D-FD18-F5E885E25D8A}"/>
              </a:ext>
            </a:extLst>
          </p:cNvPr>
          <p:cNvCxnSpPr>
            <a:cxnSpLocks/>
            <a:stCxn id="6" idx="2"/>
          </p:cNvCxnSpPr>
          <p:nvPr/>
        </p:nvCxnSpPr>
        <p:spPr>
          <a:xfrm flipH="1">
            <a:off x="5118538" y="1213890"/>
            <a:ext cx="1492470" cy="972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337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4FD47E0-CE9B-9C64-B648-D872A3388691}"/>
              </a:ext>
            </a:extLst>
          </p:cNvPr>
          <p:cNvPicPr>
            <a:picLocks noChangeAspect="1"/>
          </p:cNvPicPr>
          <p:nvPr/>
        </p:nvPicPr>
        <p:blipFill>
          <a:blip r:embed="rId3"/>
          <a:stretch>
            <a:fillRect/>
          </a:stretch>
        </p:blipFill>
        <p:spPr>
          <a:xfrm>
            <a:off x="482600" y="1046925"/>
            <a:ext cx="8178799" cy="4764149"/>
          </a:xfrm>
          <a:prstGeom prst="rect">
            <a:avLst/>
          </a:prstGeom>
        </p:spPr>
      </p:pic>
      <p:sp>
        <p:nvSpPr>
          <p:cNvPr id="6" name="TextBox 5">
            <a:extLst>
              <a:ext uri="{FF2B5EF4-FFF2-40B4-BE49-F238E27FC236}">
                <a16:creationId xmlns:a16="http://schemas.microsoft.com/office/drawing/2014/main" id="{BAB85A1B-A1C0-1DAC-3CB3-867E50EB633E}"/>
              </a:ext>
            </a:extLst>
          </p:cNvPr>
          <p:cNvSpPr txBox="1"/>
          <p:nvPr/>
        </p:nvSpPr>
        <p:spPr>
          <a:xfrm>
            <a:off x="788275" y="3815256"/>
            <a:ext cx="3174125" cy="461665"/>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The provided interface may be a command which represents a use case</a:t>
            </a:r>
          </a:p>
        </p:txBody>
      </p:sp>
      <p:cxnSp>
        <p:nvCxnSpPr>
          <p:cNvPr id="8" name="Straight Arrow Connector 7">
            <a:extLst>
              <a:ext uri="{FF2B5EF4-FFF2-40B4-BE49-F238E27FC236}">
                <a16:creationId xmlns:a16="http://schemas.microsoft.com/office/drawing/2014/main" id="{088753FA-28E4-6C7F-F081-F438F7942850}"/>
              </a:ext>
            </a:extLst>
          </p:cNvPr>
          <p:cNvCxnSpPr/>
          <p:nvPr/>
        </p:nvCxnSpPr>
        <p:spPr>
          <a:xfrm flipV="1">
            <a:off x="2511972" y="3058510"/>
            <a:ext cx="1818290" cy="7147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43024E-8F01-2492-1801-C5DE5C25CB54}"/>
              </a:ext>
            </a:extLst>
          </p:cNvPr>
          <p:cNvSpPr txBox="1"/>
          <p:nvPr/>
        </p:nvSpPr>
        <p:spPr>
          <a:xfrm>
            <a:off x="1219200" y="4582510"/>
            <a:ext cx="546538" cy="276999"/>
          </a:xfrm>
          <a:prstGeom prst="rect">
            <a:avLst/>
          </a:prstGeom>
          <a:noFill/>
          <a:ln w="12700">
            <a:solidFill>
              <a:schemeClr val="accent1"/>
            </a:solidFill>
          </a:ln>
        </p:spPr>
        <p:txBody>
          <a:bodyPr wrap="square" rtlCol="0">
            <a:spAutoFit/>
          </a:bodyPr>
          <a:lstStyle/>
          <a:p>
            <a:r>
              <a:rPr lang="en-US" sz="1200" dirty="0" err="1">
                <a:latin typeface="Chalkboard" panose="03050602040202020205" pitchFamily="66" charset="77"/>
              </a:rPr>
              <a:t>xunit</a:t>
            </a:r>
            <a:endParaRPr lang="en-US" sz="1200" dirty="0">
              <a:latin typeface="Chalkboard" panose="03050602040202020205" pitchFamily="66" charset="77"/>
            </a:endParaRPr>
          </a:p>
        </p:txBody>
      </p:sp>
      <p:cxnSp>
        <p:nvCxnSpPr>
          <p:cNvPr id="11" name="Straight Arrow Connector 10">
            <a:extLst>
              <a:ext uri="{FF2B5EF4-FFF2-40B4-BE49-F238E27FC236}">
                <a16:creationId xmlns:a16="http://schemas.microsoft.com/office/drawing/2014/main" id="{5E3EE5B4-A1FF-80AF-2DA5-0916546D4960}"/>
              </a:ext>
            </a:extLst>
          </p:cNvPr>
          <p:cNvCxnSpPr/>
          <p:nvPr/>
        </p:nvCxnSpPr>
        <p:spPr>
          <a:xfrm flipV="1">
            <a:off x="2091559" y="3058510"/>
            <a:ext cx="2238703" cy="152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1D213C7-2AE6-60EF-F7B5-1F5D692C794A}"/>
              </a:ext>
            </a:extLst>
          </p:cNvPr>
          <p:cNvSpPr txBox="1"/>
          <p:nvPr/>
        </p:nvSpPr>
        <p:spPr>
          <a:xfrm>
            <a:off x="388883" y="5026421"/>
            <a:ext cx="2753710"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Tests may exercise those commands</a:t>
            </a:r>
          </a:p>
        </p:txBody>
      </p:sp>
    </p:spTree>
    <p:extLst>
      <p:ext uri="{BB962C8B-B14F-4D97-AF65-F5344CB8AC3E}">
        <p14:creationId xmlns:p14="http://schemas.microsoft.com/office/powerpoint/2010/main" val="210346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Command Query Separation (CQS)</a:t>
            </a:r>
          </a:p>
        </p:txBody>
      </p:sp>
      <p:sp>
        <p:nvSpPr>
          <p:cNvPr id="3" name="Content Placeholder 2"/>
          <p:cNvSpPr>
            <a:spLocks noGrp="1"/>
          </p:cNvSpPr>
          <p:nvPr>
            <p:ph idx="1"/>
          </p:nvPr>
        </p:nvSpPr>
        <p:spPr>
          <a:xfrm>
            <a:off x="628650" y="1825625"/>
            <a:ext cx="7886700" cy="497161"/>
          </a:xfrm>
        </p:spPr>
        <p:txBody>
          <a:bodyPr/>
          <a:lstStyle/>
          <a:p>
            <a:r>
              <a:rPr b="1" dirty="0"/>
              <a:t>CQS</a:t>
            </a:r>
            <a:r>
              <a:rPr lang="en-GB" dirty="0"/>
              <a:t>:</a:t>
            </a:r>
            <a:r>
              <a:rPr dirty="0"/>
              <a:t> "Asking a question should not change the </a:t>
            </a:r>
            <a:r>
              <a:rPr lang="en-GB" dirty="0"/>
              <a:t>answer."</a:t>
            </a:r>
            <a:endParaRPr dirty="0"/>
          </a:p>
        </p:txBody>
      </p:sp>
      <p:sp>
        <p:nvSpPr>
          <p:cNvPr id="5" name="TextBox 4">
            <a:extLst>
              <a:ext uri="{FF2B5EF4-FFF2-40B4-BE49-F238E27FC236}">
                <a16:creationId xmlns:a16="http://schemas.microsoft.com/office/drawing/2014/main" id="{35576424-DC7D-55FB-524B-C3DFB090DBC5}"/>
              </a:ext>
            </a:extLst>
          </p:cNvPr>
          <p:cNvSpPr txBox="1"/>
          <p:nvPr/>
        </p:nvSpPr>
        <p:spPr>
          <a:xfrm>
            <a:off x="859877" y="2447211"/>
            <a:ext cx="4572000" cy="369332"/>
          </a:xfrm>
          <a:prstGeom prst="rect">
            <a:avLst/>
          </a:prstGeom>
          <a:noFill/>
        </p:spPr>
        <p:txBody>
          <a:bodyPr wrap="square">
            <a:spAutoFit/>
          </a:bodyPr>
          <a:lstStyle/>
          <a:p>
            <a:pPr marL="285750" indent="-285750">
              <a:buFont typeface="Arial" panose="020B0604020202020204" pitchFamily="34" charset="0"/>
              <a:buChar char="•"/>
            </a:pPr>
            <a:r>
              <a:rPr lang="en-GB" b="1" dirty="0"/>
              <a:t>Commands</a:t>
            </a:r>
            <a:r>
              <a:rPr lang="en-GB" dirty="0"/>
              <a:t>: Do something, no return</a:t>
            </a:r>
          </a:p>
        </p:txBody>
      </p:sp>
      <p:sp>
        <p:nvSpPr>
          <p:cNvPr id="7" name="TextBox 6">
            <a:extLst>
              <a:ext uri="{FF2B5EF4-FFF2-40B4-BE49-F238E27FC236}">
                <a16:creationId xmlns:a16="http://schemas.microsoft.com/office/drawing/2014/main" id="{AB475FC6-A19B-7930-54DB-23763A55B567}"/>
              </a:ext>
            </a:extLst>
          </p:cNvPr>
          <p:cNvSpPr txBox="1"/>
          <p:nvPr/>
        </p:nvSpPr>
        <p:spPr>
          <a:xfrm>
            <a:off x="859877" y="2940968"/>
            <a:ext cx="4572000" cy="369332"/>
          </a:xfrm>
          <a:prstGeom prst="rect">
            <a:avLst/>
          </a:prstGeom>
          <a:noFill/>
        </p:spPr>
        <p:txBody>
          <a:bodyPr wrap="square">
            <a:spAutoFit/>
          </a:bodyPr>
          <a:lstStyle/>
          <a:p>
            <a:pPr marL="285750" indent="-285750">
              <a:buFont typeface="Arial" panose="020B0604020202020204" pitchFamily="34" charset="0"/>
              <a:buChar char="•"/>
            </a:pPr>
            <a:r>
              <a:rPr lang="en-GB" b="1" dirty="0"/>
              <a:t>Queries</a:t>
            </a:r>
            <a:r>
              <a:rPr lang="en-GB" dirty="0"/>
              <a:t>: Return data, no side effects</a:t>
            </a:r>
          </a:p>
        </p:txBody>
      </p:sp>
      <p:sp>
        <p:nvSpPr>
          <p:cNvPr id="9" name="TextBox 8">
            <a:extLst>
              <a:ext uri="{FF2B5EF4-FFF2-40B4-BE49-F238E27FC236}">
                <a16:creationId xmlns:a16="http://schemas.microsoft.com/office/drawing/2014/main" id="{9571584B-9624-BCD0-EC84-208E99EF9871}"/>
              </a:ext>
            </a:extLst>
          </p:cNvPr>
          <p:cNvSpPr txBox="1"/>
          <p:nvPr/>
        </p:nvSpPr>
        <p:spPr>
          <a:xfrm>
            <a:off x="4214648" y="6011917"/>
            <a:ext cx="3014030" cy="307777"/>
          </a:xfrm>
          <a:prstGeom prst="rect">
            <a:avLst/>
          </a:prstGeom>
          <a:noFill/>
        </p:spPr>
        <p:txBody>
          <a:bodyPr wrap="none" rtlCol="0">
            <a:spAutoFit/>
          </a:bodyPr>
          <a:lstStyle/>
          <a:p>
            <a:r>
              <a:rPr lang="en-US" sz="1400" dirty="0">
                <a:solidFill>
                  <a:schemeClr val="accent1"/>
                </a:solidFill>
                <a:latin typeface="Chalkboard" panose="03050602040202020205" pitchFamily="66" charset="77"/>
              </a:rPr>
              <a:t>Where does the order come from?</a:t>
            </a:r>
          </a:p>
        </p:txBody>
      </p:sp>
      <p:cxnSp>
        <p:nvCxnSpPr>
          <p:cNvPr id="11" name="Straight Arrow Connector 10">
            <a:extLst>
              <a:ext uri="{FF2B5EF4-FFF2-40B4-BE49-F238E27FC236}">
                <a16:creationId xmlns:a16="http://schemas.microsoft.com/office/drawing/2014/main" id="{06C8F60D-46C2-C0B0-9C25-C4AB266343C7}"/>
              </a:ext>
            </a:extLst>
          </p:cNvPr>
          <p:cNvCxnSpPr>
            <a:stCxn id="9" idx="0"/>
          </p:cNvCxnSpPr>
          <p:nvPr/>
        </p:nvCxnSpPr>
        <p:spPr>
          <a:xfrm flipH="1" flipV="1">
            <a:off x="3689131" y="5360276"/>
            <a:ext cx="2032532" cy="6516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descr="A screen shot of a computer code&#10;&#10;AI-generated content may be incorrect.">
            <a:extLst>
              <a:ext uri="{FF2B5EF4-FFF2-40B4-BE49-F238E27FC236}">
                <a16:creationId xmlns:a16="http://schemas.microsoft.com/office/drawing/2014/main" id="{92D33581-3CAA-E83B-71CE-D9CE0DC6A2FF}"/>
              </a:ext>
            </a:extLst>
          </p:cNvPr>
          <p:cNvPicPr>
            <a:picLocks noChangeAspect="1"/>
          </p:cNvPicPr>
          <p:nvPr/>
        </p:nvPicPr>
        <p:blipFill>
          <a:blip r:embed="rId3"/>
          <a:stretch>
            <a:fillRect/>
          </a:stretch>
        </p:blipFill>
        <p:spPr>
          <a:xfrm>
            <a:off x="482600" y="4041458"/>
            <a:ext cx="8178799" cy="15539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 code&#10;&#10;AI-generated content may be incorrect.">
            <a:extLst>
              <a:ext uri="{FF2B5EF4-FFF2-40B4-BE49-F238E27FC236}">
                <a16:creationId xmlns:a16="http://schemas.microsoft.com/office/drawing/2014/main" id="{D4119D4D-F1BE-DA0D-3F43-4CC083813EEB}"/>
              </a:ext>
            </a:extLst>
          </p:cNvPr>
          <p:cNvPicPr>
            <a:picLocks noChangeAspect="1"/>
          </p:cNvPicPr>
          <p:nvPr/>
        </p:nvPicPr>
        <p:blipFill>
          <a:blip r:embed="rId3"/>
          <a:stretch>
            <a:fillRect/>
          </a:stretch>
        </p:blipFill>
        <p:spPr>
          <a:xfrm>
            <a:off x="123348" y="2882480"/>
            <a:ext cx="8893853" cy="1679950"/>
          </a:xfrm>
          <a:prstGeom prst="rect">
            <a:avLst/>
          </a:prstGeom>
        </p:spPr>
      </p:pic>
      <p:sp>
        <p:nvSpPr>
          <p:cNvPr id="2" name="Title 1"/>
          <p:cNvSpPr>
            <a:spLocks noGrp="1"/>
          </p:cNvSpPr>
          <p:nvPr>
            <p:ph type="title"/>
          </p:nvPr>
        </p:nvSpPr>
        <p:spPr>
          <a:xfrm>
            <a:off x="479160" y="417576"/>
            <a:ext cx="8182230" cy="1249394"/>
          </a:xfrm>
        </p:spPr>
        <p:txBody>
          <a:bodyPr vert="horz" lIns="91440" tIns="45720" rIns="91440" bIns="45720" rtlCol="0" anchor="ctr">
            <a:normAutofit/>
          </a:bodyPr>
          <a:lstStyle/>
          <a:p>
            <a:pPr algn="ctr" defTabSz="914400"/>
            <a:r>
              <a:rPr lang="en-US" sz="4800" kern="1200">
                <a:solidFill>
                  <a:schemeClr val="tx1"/>
                </a:solidFill>
                <a:latin typeface="+mj-lt"/>
                <a:ea typeface="+mj-ea"/>
                <a:cs typeface="+mj-cs"/>
              </a:rPr>
              <a:t>Queries as Commands (Almost)</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767CD2D-BF1A-B935-8039-18497A0659C8}"/>
              </a:ext>
            </a:extLst>
          </p:cNvPr>
          <p:cNvSpPr txBox="1"/>
          <p:nvPr/>
        </p:nvSpPr>
        <p:spPr>
          <a:xfrm>
            <a:off x="3531476" y="5693168"/>
            <a:ext cx="3014030" cy="523220"/>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The main difference is that we are returning a value!</a:t>
            </a:r>
          </a:p>
        </p:txBody>
      </p:sp>
      <p:cxnSp>
        <p:nvCxnSpPr>
          <p:cNvPr id="9" name="Straight Arrow Connector 8">
            <a:extLst>
              <a:ext uri="{FF2B5EF4-FFF2-40B4-BE49-F238E27FC236}">
                <a16:creationId xmlns:a16="http://schemas.microsoft.com/office/drawing/2014/main" id="{4430C4C6-23D6-AD8B-52EC-A5813AE8B645}"/>
              </a:ext>
            </a:extLst>
          </p:cNvPr>
          <p:cNvCxnSpPr>
            <a:cxnSpLocks/>
            <a:stCxn id="8" idx="0"/>
          </p:cNvCxnSpPr>
          <p:nvPr/>
        </p:nvCxnSpPr>
        <p:spPr>
          <a:xfrm flipH="1" flipV="1">
            <a:off x="1471448" y="3773214"/>
            <a:ext cx="3567043" cy="19199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FE047EB-5D16-2F93-59A1-3CC3784A2E9A}"/>
              </a:ext>
            </a:extLst>
          </p:cNvPr>
          <p:cNvSpPr txBox="1"/>
          <p:nvPr/>
        </p:nvSpPr>
        <p:spPr>
          <a:xfrm>
            <a:off x="5320240" y="2034484"/>
            <a:ext cx="3014030" cy="738664"/>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The lack of side effects means that we can easily build caching into this query.</a:t>
            </a:r>
          </a:p>
        </p:txBody>
      </p:sp>
      <p:cxnSp>
        <p:nvCxnSpPr>
          <p:cNvPr id="17" name="Straight Arrow Connector 16">
            <a:extLst>
              <a:ext uri="{FF2B5EF4-FFF2-40B4-BE49-F238E27FC236}">
                <a16:creationId xmlns:a16="http://schemas.microsoft.com/office/drawing/2014/main" id="{75C89E51-96A9-EA54-CAAC-92A837130A32}"/>
              </a:ext>
            </a:extLst>
          </p:cNvPr>
          <p:cNvCxnSpPr>
            <a:cxnSpLocks/>
            <a:stCxn id="16" idx="2"/>
          </p:cNvCxnSpPr>
          <p:nvPr/>
        </p:nvCxnSpPr>
        <p:spPr>
          <a:xfrm flipH="1">
            <a:off x="2648607" y="2773148"/>
            <a:ext cx="4178648" cy="1000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F66B827-532B-8F1E-6FA8-D487DAC5E889}"/>
              </a:ext>
            </a:extLst>
          </p:cNvPr>
          <p:cNvSpPr txBox="1"/>
          <p:nvPr/>
        </p:nvSpPr>
        <p:spPr>
          <a:xfrm>
            <a:off x="1429407" y="5440920"/>
            <a:ext cx="5927834" cy="954107"/>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The most straightforward route is to **know** the order ID in the caller so that it can be passed to </a:t>
            </a:r>
            <a:r>
              <a:rPr lang="en-US" sz="1400" dirty="0" err="1">
                <a:solidFill>
                  <a:schemeClr val="accent1"/>
                </a:solidFill>
                <a:latin typeface="Chalkboard" panose="03050602040202020205" pitchFamily="66" charset="77"/>
              </a:rPr>
              <a:t>PlaceOrderCommand</a:t>
            </a:r>
            <a:r>
              <a:rPr lang="en-US" sz="1400" dirty="0">
                <a:solidFill>
                  <a:schemeClr val="accent1"/>
                </a:solidFill>
                <a:latin typeface="Chalkboard" panose="03050602040202020205" pitchFamily="66" charset="77"/>
              </a:rPr>
              <a:t>. However, using an **out** value on the command helps us avoid return types on the command, which would be necessary without it.</a:t>
            </a:r>
          </a:p>
        </p:txBody>
      </p:sp>
      <p:pic>
        <p:nvPicPr>
          <p:cNvPr id="15" name="Picture 14" descr="A screenshot of a computer code&#10;&#10;AI-generated content may be incorrect.">
            <a:extLst>
              <a:ext uri="{FF2B5EF4-FFF2-40B4-BE49-F238E27FC236}">
                <a16:creationId xmlns:a16="http://schemas.microsoft.com/office/drawing/2014/main" id="{693B0C46-4F2B-6013-4226-997793FB533A}"/>
              </a:ext>
            </a:extLst>
          </p:cNvPr>
          <p:cNvPicPr>
            <a:picLocks noChangeAspect="1"/>
          </p:cNvPicPr>
          <p:nvPr/>
        </p:nvPicPr>
        <p:blipFill>
          <a:blip r:embed="rId2"/>
          <a:stretch>
            <a:fillRect/>
          </a:stretch>
        </p:blipFill>
        <p:spPr>
          <a:xfrm>
            <a:off x="105101" y="2247900"/>
            <a:ext cx="8881241" cy="2294321"/>
          </a:xfrm>
          <a:prstGeom prst="rect">
            <a:avLst/>
          </a:prstGeom>
        </p:spPr>
      </p:pic>
      <p:cxnSp>
        <p:nvCxnSpPr>
          <p:cNvPr id="9" name="Straight Arrow Connector 8">
            <a:extLst>
              <a:ext uri="{FF2B5EF4-FFF2-40B4-BE49-F238E27FC236}">
                <a16:creationId xmlns:a16="http://schemas.microsoft.com/office/drawing/2014/main" id="{0E714235-D0CD-79B0-DD25-6DAEC29FD689}"/>
              </a:ext>
            </a:extLst>
          </p:cNvPr>
          <p:cNvCxnSpPr>
            <a:cxnSpLocks/>
            <a:stCxn id="8" idx="0"/>
          </p:cNvCxnSpPr>
          <p:nvPr/>
        </p:nvCxnSpPr>
        <p:spPr>
          <a:xfrm flipV="1">
            <a:off x="4393324" y="3741683"/>
            <a:ext cx="0" cy="16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508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AE383-7995-C88B-EA8A-D91047E2FE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4426D-A2FF-B460-D6EF-AEA2A3BF5A6C}"/>
              </a:ext>
            </a:extLst>
          </p:cNvPr>
          <p:cNvSpPr>
            <a:spLocks noGrp="1"/>
          </p:cNvSpPr>
          <p:nvPr>
            <p:ph type="title"/>
          </p:nvPr>
        </p:nvSpPr>
        <p:spPr/>
        <p:txBody>
          <a:bodyPr>
            <a:normAutofit/>
          </a:bodyPr>
          <a:lstStyle/>
          <a:p>
            <a:r>
              <a:rPr dirty="0"/>
              <a:t>Command</a:t>
            </a:r>
            <a:r>
              <a:rPr lang="en-GB" dirty="0"/>
              <a:t>-Query Responsibility Separation</a:t>
            </a:r>
            <a:endParaRPr dirty="0"/>
          </a:p>
        </p:txBody>
      </p:sp>
      <p:pic>
        <p:nvPicPr>
          <p:cNvPr id="6" name="Picture 5" descr="A computer screen shot of a code&#10;&#10;AI-generated content may be incorrect.">
            <a:extLst>
              <a:ext uri="{FF2B5EF4-FFF2-40B4-BE49-F238E27FC236}">
                <a16:creationId xmlns:a16="http://schemas.microsoft.com/office/drawing/2014/main" id="{4970A2F8-A3B2-C200-4472-FC8FB3D9D6C2}"/>
              </a:ext>
            </a:extLst>
          </p:cNvPr>
          <p:cNvPicPr>
            <a:picLocks noChangeAspect="1"/>
          </p:cNvPicPr>
          <p:nvPr/>
        </p:nvPicPr>
        <p:blipFill>
          <a:blip r:embed="rId3"/>
          <a:stretch>
            <a:fillRect/>
          </a:stretch>
        </p:blipFill>
        <p:spPr>
          <a:xfrm>
            <a:off x="441434" y="1376344"/>
            <a:ext cx="8510050" cy="4105311"/>
          </a:xfrm>
          <a:prstGeom prst="rect">
            <a:avLst/>
          </a:prstGeom>
        </p:spPr>
      </p:pic>
      <p:sp>
        <p:nvSpPr>
          <p:cNvPr id="7" name="TextBox 6">
            <a:extLst>
              <a:ext uri="{FF2B5EF4-FFF2-40B4-BE49-F238E27FC236}">
                <a16:creationId xmlns:a16="http://schemas.microsoft.com/office/drawing/2014/main" id="{B32D7EE3-B853-1BBA-13E6-B8C01AE8DAE7}"/>
              </a:ext>
            </a:extLst>
          </p:cNvPr>
          <p:cNvSpPr txBox="1"/>
          <p:nvPr/>
        </p:nvSpPr>
        <p:spPr>
          <a:xfrm>
            <a:off x="5544252" y="1575897"/>
            <a:ext cx="3158314" cy="1384995"/>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Instead of using the same model for commands and queries, we can often simplify by using direct queries (SQL in this case). This is particularly helpful at reducing the complexity of configuring ORM query engines</a:t>
            </a:r>
          </a:p>
        </p:txBody>
      </p:sp>
      <p:cxnSp>
        <p:nvCxnSpPr>
          <p:cNvPr id="8" name="Straight Arrow Connector 7">
            <a:extLst>
              <a:ext uri="{FF2B5EF4-FFF2-40B4-BE49-F238E27FC236}">
                <a16:creationId xmlns:a16="http://schemas.microsoft.com/office/drawing/2014/main" id="{12FCF321-9631-C888-04C3-5603C0EFC67D}"/>
              </a:ext>
            </a:extLst>
          </p:cNvPr>
          <p:cNvCxnSpPr>
            <a:cxnSpLocks/>
          </p:cNvCxnSpPr>
          <p:nvPr/>
        </p:nvCxnSpPr>
        <p:spPr>
          <a:xfrm flipH="1">
            <a:off x="3478924" y="2992711"/>
            <a:ext cx="3644485" cy="896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869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 program&#10;&#10;AI-generated content may be incorrect.">
            <a:extLst>
              <a:ext uri="{FF2B5EF4-FFF2-40B4-BE49-F238E27FC236}">
                <a16:creationId xmlns:a16="http://schemas.microsoft.com/office/drawing/2014/main" id="{519FCCD5-A64B-4C5D-8986-361907197B41}"/>
              </a:ext>
            </a:extLst>
          </p:cNvPr>
          <p:cNvPicPr>
            <a:picLocks noChangeAspect="1"/>
          </p:cNvPicPr>
          <p:nvPr/>
        </p:nvPicPr>
        <p:blipFill>
          <a:blip r:embed="rId2"/>
          <a:stretch>
            <a:fillRect/>
          </a:stretch>
        </p:blipFill>
        <p:spPr>
          <a:xfrm>
            <a:off x="1849820" y="188311"/>
            <a:ext cx="5386235" cy="6412185"/>
          </a:xfrm>
          <a:prstGeom prst="rect">
            <a:avLst/>
          </a:prstGeom>
        </p:spPr>
      </p:pic>
      <p:sp>
        <p:nvSpPr>
          <p:cNvPr id="6" name="TextBox 5">
            <a:extLst>
              <a:ext uri="{FF2B5EF4-FFF2-40B4-BE49-F238E27FC236}">
                <a16:creationId xmlns:a16="http://schemas.microsoft.com/office/drawing/2014/main" id="{79A665F3-6947-E9D2-769B-E0513B55398B}"/>
              </a:ext>
            </a:extLst>
          </p:cNvPr>
          <p:cNvSpPr txBox="1"/>
          <p:nvPr/>
        </p:nvSpPr>
        <p:spPr>
          <a:xfrm>
            <a:off x="4477408" y="567559"/>
            <a:ext cx="4267200" cy="646331"/>
          </a:xfrm>
          <a:prstGeom prst="rect">
            <a:avLst/>
          </a:prstGeom>
          <a:noFill/>
        </p:spPr>
        <p:txBody>
          <a:bodyPr wrap="square" rtlCol="0">
            <a:spAutoFit/>
          </a:bodyPr>
          <a:lstStyle/>
          <a:p>
            <a:r>
              <a:rPr lang="en-US" sz="1200" dirty="0">
                <a:solidFill>
                  <a:schemeClr val="accent1"/>
                </a:solidFill>
                <a:latin typeface="Chalkboard" panose="03050602040202020205" pitchFamily="66" charset="77"/>
              </a:rPr>
              <a:t>Remember, trivial examples, arguing for not using a Query pattern, often miss the complexity of robust, resilient code, that we can encapsulate in the query.</a:t>
            </a:r>
          </a:p>
        </p:txBody>
      </p:sp>
      <p:cxnSp>
        <p:nvCxnSpPr>
          <p:cNvPr id="7" name="Straight Arrow Connector 6">
            <a:extLst>
              <a:ext uri="{FF2B5EF4-FFF2-40B4-BE49-F238E27FC236}">
                <a16:creationId xmlns:a16="http://schemas.microsoft.com/office/drawing/2014/main" id="{5E7F284D-A876-E858-6596-0269B73558CD}"/>
              </a:ext>
            </a:extLst>
          </p:cNvPr>
          <p:cNvCxnSpPr>
            <a:cxnSpLocks/>
            <a:stCxn id="6" idx="2"/>
          </p:cNvCxnSpPr>
          <p:nvPr/>
        </p:nvCxnSpPr>
        <p:spPr>
          <a:xfrm flipH="1">
            <a:off x="5118538" y="1213890"/>
            <a:ext cx="1492470" cy="972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D77036C-5188-A1F3-4048-C9557784ED9C}"/>
              </a:ext>
            </a:extLst>
          </p:cNvPr>
          <p:cNvSpPr txBox="1"/>
          <p:nvPr/>
        </p:nvSpPr>
        <p:spPr>
          <a:xfrm>
            <a:off x="4876800" y="4545724"/>
            <a:ext cx="4267200" cy="1938992"/>
          </a:xfrm>
          <a:prstGeom prst="rect">
            <a:avLst/>
          </a:prstGeom>
          <a:noFill/>
        </p:spPr>
        <p:txBody>
          <a:bodyPr wrap="square" rtlCol="0">
            <a:spAutoFit/>
          </a:bodyPr>
          <a:lstStyle/>
          <a:p>
            <a:r>
              <a:rPr lang="en-US" sz="1200" dirty="0">
                <a:solidFill>
                  <a:schemeClr val="accent1"/>
                </a:solidFill>
                <a:latin typeface="Chalkboard" panose="03050602040202020205" pitchFamily="66" charset="77"/>
              </a:rPr>
              <a:t>We don’t show all possibilities here, due to space constraints, but consider: </a:t>
            </a:r>
          </a:p>
          <a:p>
            <a:endParaRPr lang="en-US" sz="1200" dirty="0">
              <a:solidFill>
                <a:schemeClr val="accent1"/>
              </a:solidFill>
              <a:latin typeface="Chalkboard" panose="03050602040202020205" pitchFamily="66" charset="77"/>
            </a:endParaRPr>
          </a:p>
          <a:p>
            <a:pPr marL="171450" indent="-171450">
              <a:buFontTx/>
              <a:buChar char="-"/>
            </a:pPr>
            <a:r>
              <a:rPr lang="en-US" sz="1200" dirty="0">
                <a:solidFill>
                  <a:schemeClr val="accent1"/>
                </a:solidFill>
                <a:latin typeface="Chalkboard" panose="03050602040202020205" pitchFamily="66" charset="77"/>
              </a:rPr>
              <a:t>What would happen if we wanted to perform validation as the first step for a Command or Query? Valid product ID in a new order command, for example? </a:t>
            </a:r>
          </a:p>
          <a:p>
            <a:pPr marL="171450" indent="-171450">
              <a:buFontTx/>
              <a:buChar char="-"/>
            </a:pPr>
            <a:r>
              <a:rPr lang="en-US" sz="1200" dirty="0">
                <a:solidFill>
                  <a:schemeClr val="accent1"/>
                </a:solidFill>
                <a:latin typeface="Chalkboard" panose="03050602040202020205" pitchFamily="66" charset="77"/>
              </a:rPr>
              <a:t>How about adding a caching layer? Or a fallback to the last query results for those parameters?</a:t>
            </a:r>
          </a:p>
          <a:p>
            <a:endParaRPr lang="en-US" sz="1200" dirty="0">
              <a:solidFill>
                <a:schemeClr val="accent1"/>
              </a:solidFill>
              <a:latin typeface="Chalkboard" panose="03050602040202020205" pitchFamily="66" charset="77"/>
            </a:endParaRPr>
          </a:p>
          <a:p>
            <a:r>
              <a:rPr lang="en-US" sz="1200" dirty="0">
                <a:solidFill>
                  <a:schemeClr val="accent1"/>
                </a:solidFill>
                <a:latin typeface="Chalkboard" panose="03050602040202020205" pitchFamily="66" charset="77"/>
              </a:rPr>
              <a:t>A minimal API endpoint clutters very quickly.</a:t>
            </a:r>
          </a:p>
        </p:txBody>
      </p:sp>
      <p:cxnSp>
        <p:nvCxnSpPr>
          <p:cNvPr id="9" name="Straight Arrow Connector 8">
            <a:extLst>
              <a:ext uri="{FF2B5EF4-FFF2-40B4-BE49-F238E27FC236}">
                <a16:creationId xmlns:a16="http://schemas.microsoft.com/office/drawing/2014/main" id="{511B6DD0-FCC9-FEE5-9398-34E4268865C9}"/>
              </a:ext>
            </a:extLst>
          </p:cNvPr>
          <p:cNvCxnSpPr>
            <a:cxnSpLocks/>
          </p:cNvCxnSpPr>
          <p:nvPr/>
        </p:nvCxnSpPr>
        <p:spPr>
          <a:xfrm flipH="1" flipV="1">
            <a:off x="2375338" y="3097896"/>
            <a:ext cx="2511972" cy="1747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904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188" y="643465"/>
            <a:ext cx="2921519" cy="1846615"/>
          </a:xfrm>
        </p:spPr>
        <p:txBody>
          <a:bodyPr anchor="b">
            <a:normAutofit/>
          </a:bodyPr>
          <a:lstStyle/>
          <a:p>
            <a:r>
              <a:rPr lang="en-GB" sz="4300" dirty="0"/>
              <a:t>Introduction</a:t>
            </a:r>
          </a:p>
        </p:txBody>
      </p:sp>
      <p:sp>
        <p:nvSpPr>
          <p:cNvPr id="1046"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659144"/>
            <a:ext cx="2674620" cy="18288"/>
          </a:xfrm>
          <a:custGeom>
            <a:avLst/>
            <a:gdLst>
              <a:gd name="connsiteX0" fmla="*/ 0 w 2674620"/>
              <a:gd name="connsiteY0" fmla="*/ 0 h 18288"/>
              <a:gd name="connsiteX1" fmla="*/ 641909 w 2674620"/>
              <a:gd name="connsiteY1" fmla="*/ 0 h 18288"/>
              <a:gd name="connsiteX2" fmla="*/ 1337310 w 2674620"/>
              <a:gd name="connsiteY2" fmla="*/ 0 h 18288"/>
              <a:gd name="connsiteX3" fmla="*/ 1979219 w 2674620"/>
              <a:gd name="connsiteY3" fmla="*/ 0 h 18288"/>
              <a:gd name="connsiteX4" fmla="*/ 2674620 w 2674620"/>
              <a:gd name="connsiteY4" fmla="*/ 0 h 18288"/>
              <a:gd name="connsiteX5" fmla="*/ 2674620 w 2674620"/>
              <a:gd name="connsiteY5" fmla="*/ 18288 h 18288"/>
              <a:gd name="connsiteX6" fmla="*/ 1952473 w 2674620"/>
              <a:gd name="connsiteY6" fmla="*/ 18288 h 18288"/>
              <a:gd name="connsiteX7" fmla="*/ 1257071 w 2674620"/>
              <a:gd name="connsiteY7" fmla="*/ 18288 h 18288"/>
              <a:gd name="connsiteX8" fmla="*/ 615163 w 2674620"/>
              <a:gd name="connsiteY8" fmla="*/ 18288 h 18288"/>
              <a:gd name="connsiteX9" fmla="*/ 0 w 2674620"/>
              <a:gd name="connsiteY9" fmla="*/ 18288 h 18288"/>
              <a:gd name="connsiteX10" fmla="*/ 0 w 267462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4620" h="18288" fill="none" extrusionOk="0">
                <a:moveTo>
                  <a:pt x="0" y="0"/>
                </a:moveTo>
                <a:cubicBezTo>
                  <a:pt x="223686" y="-27283"/>
                  <a:pt x="416037" y="8041"/>
                  <a:pt x="641909" y="0"/>
                </a:cubicBezTo>
                <a:cubicBezTo>
                  <a:pt x="867781" y="-8041"/>
                  <a:pt x="1125885" y="15252"/>
                  <a:pt x="1337310" y="0"/>
                </a:cubicBezTo>
                <a:cubicBezTo>
                  <a:pt x="1548735" y="-15252"/>
                  <a:pt x="1809020" y="-2338"/>
                  <a:pt x="1979219" y="0"/>
                </a:cubicBezTo>
                <a:cubicBezTo>
                  <a:pt x="2149418" y="2338"/>
                  <a:pt x="2403746" y="-23101"/>
                  <a:pt x="2674620" y="0"/>
                </a:cubicBezTo>
                <a:cubicBezTo>
                  <a:pt x="2674874" y="6173"/>
                  <a:pt x="2674321" y="9417"/>
                  <a:pt x="2674620" y="18288"/>
                </a:cubicBezTo>
                <a:cubicBezTo>
                  <a:pt x="2384204" y="39407"/>
                  <a:pt x="2124794" y="9377"/>
                  <a:pt x="1952473" y="18288"/>
                </a:cubicBezTo>
                <a:cubicBezTo>
                  <a:pt x="1780152" y="27199"/>
                  <a:pt x="1469502" y="9163"/>
                  <a:pt x="1257071" y="18288"/>
                </a:cubicBezTo>
                <a:cubicBezTo>
                  <a:pt x="1044640" y="27413"/>
                  <a:pt x="886842" y="49997"/>
                  <a:pt x="615163" y="18288"/>
                </a:cubicBezTo>
                <a:cubicBezTo>
                  <a:pt x="343484" y="-13421"/>
                  <a:pt x="280198" y="10146"/>
                  <a:pt x="0" y="18288"/>
                </a:cubicBezTo>
                <a:cubicBezTo>
                  <a:pt x="569" y="10806"/>
                  <a:pt x="-314" y="7671"/>
                  <a:pt x="0" y="0"/>
                </a:cubicBezTo>
                <a:close/>
              </a:path>
              <a:path w="2674620" h="18288" stroke="0" extrusionOk="0">
                <a:moveTo>
                  <a:pt x="0" y="0"/>
                </a:moveTo>
                <a:cubicBezTo>
                  <a:pt x="231855" y="-1293"/>
                  <a:pt x="402066" y="-28662"/>
                  <a:pt x="668655" y="0"/>
                </a:cubicBezTo>
                <a:cubicBezTo>
                  <a:pt x="935244" y="28662"/>
                  <a:pt x="1178759" y="24409"/>
                  <a:pt x="1364056" y="0"/>
                </a:cubicBezTo>
                <a:cubicBezTo>
                  <a:pt x="1549353" y="-24409"/>
                  <a:pt x="1706883" y="-9273"/>
                  <a:pt x="2005965" y="0"/>
                </a:cubicBezTo>
                <a:cubicBezTo>
                  <a:pt x="2305047" y="9273"/>
                  <a:pt x="2446507" y="-22114"/>
                  <a:pt x="2674620" y="0"/>
                </a:cubicBezTo>
                <a:cubicBezTo>
                  <a:pt x="2674290" y="6753"/>
                  <a:pt x="2674363" y="10653"/>
                  <a:pt x="2674620" y="18288"/>
                </a:cubicBezTo>
                <a:cubicBezTo>
                  <a:pt x="2376619" y="8269"/>
                  <a:pt x="2249009" y="47455"/>
                  <a:pt x="1979219" y="18288"/>
                </a:cubicBezTo>
                <a:cubicBezTo>
                  <a:pt x="1709429" y="-10879"/>
                  <a:pt x="1513733" y="36040"/>
                  <a:pt x="1364056" y="18288"/>
                </a:cubicBezTo>
                <a:cubicBezTo>
                  <a:pt x="1214379" y="536"/>
                  <a:pt x="982991" y="18989"/>
                  <a:pt x="748894" y="18288"/>
                </a:cubicBezTo>
                <a:cubicBezTo>
                  <a:pt x="514797" y="17587"/>
                  <a:pt x="177151" y="-5811"/>
                  <a:pt x="0" y="18288"/>
                </a:cubicBezTo>
                <a:cubicBezTo>
                  <a:pt x="-751" y="13461"/>
                  <a:pt x="911" y="748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167"/>
            <a:ext cx="2921641" cy="3386399"/>
          </a:xfrm>
        </p:spPr>
        <p:txBody>
          <a:bodyPr>
            <a:normAutofit/>
          </a:bodyPr>
          <a:lstStyle/>
          <a:p>
            <a:endParaRPr lang="en-GB" sz="1600" dirty="0"/>
          </a:p>
          <a:p>
            <a:r>
              <a:rPr lang="en-GB" sz="1600" dirty="0"/>
              <a:t>The .NET ecosystem offers many command/messaging frameworks</a:t>
            </a:r>
          </a:p>
          <a:p>
            <a:r>
              <a:rPr lang="en-GB" sz="1600" dirty="0"/>
              <a:t>Some OSS projects shifting toward commercial models</a:t>
            </a:r>
          </a:p>
          <a:p>
            <a:r>
              <a:rPr lang="en-GB" sz="1600" dirty="0"/>
              <a:t>Developers ask: </a:t>
            </a:r>
          </a:p>
          <a:p>
            <a:pPr lvl="1"/>
            <a:r>
              <a:rPr lang="en-GB" sz="1600"/>
              <a:t>Do we need these? Are we not making it overly complicated?</a:t>
            </a:r>
          </a:p>
          <a:p>
            <a:pPr lvl="1"/>
            <a:r>
              <a:rPr lang="en-GB" sz="1600"/>
              <a:t>Should we build it ourselves?</a:t>
            </a:r>
          </a:p>
        </p:txBody>
      </p:sp>
      <p:pic>
        <p:nvPicPr>
          <p:cNvPr id="1032" name="Picture 8" descr="Rebus lean service Bus implementation for .Net">
            <a:extLst>
              <a:ext uri="{FF2B5EF4-FFF2-40B4-BE49-F238E27FC236}">
                <a16:creationId xmlns:a16="http://schemas.microsoft.com/office/drawing/2014/main" id="{D3F09D2B-75D6-2F26-110E-0A6EDE3FE0F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44468" y="730377"/>
            <a:ext cx="2324862" cy="23248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ss Transit — Rabbitmq .Net Core İmplementasyonu | by Eren Yılmaz | Medium">
            <a:extLst>
              <a:ext uri="{FF2B5EF4-FFF2-40B4-BE49-F238E27FC236}">
                <a16:creationId xmlns:a16="http://schemas.microsoft.com/office/drawing/2014/main" id="{2B04FB4A-6B4D-C808-0E70-1FD6D8DBF0C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85916" y="570234"/>
            <a:ext cx="2839212" cy="18312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Get Gallery | Paramore.Brighter 10.0.0-preview.4">
            <a:extLst>
              <a:ext uri="{FF2B5EF4-FFF2-40B4-BE49-F238E27FC236}">
                <a16:creationId xmlns:a16="http://schemas.microsoft.com/office/drawing/2014/main" id="{8029CDD1-0FB3-F7DA-FAC8-26814F9AD54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44468" y="3919295"/>
            <a:ext cx="2324862" cy="21504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roducing Wolverine for Effective Server Side .NET Development - The ...">
            <a:extLst>
              <a:ext uri="{FF2B5EF4-FFF2-40B4-BE49-F238E27FC236}">
                <a16:creationId xmlns:a16="http://schemas.microsoft.com/office/drawing/2014/main" id="{69996DCD-E559-3E93-A81D-0422EA2D25A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185916" y="3163056"/>
            <a:ext cx="2839212" cy="2839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Why Use </a:t>
            </a:r>
            <a:r>
              <a:rPr lang="en-GB" dirty="0"/>
              <a:t>Commands and Queries</a:t>
            </a:r>
            <a:r>
              <a:rPr dirty="0"/>
              <a:t>?</a:t>
            </a:r>
          </a:p>
        </p:txBody>
      </p:sp>
      <p:sp>
        <p:nvSpPr>
          <p:cNvPr id="3" name="Content Placeholder 2"/>
          <p:cNvSpPr>
            <a:spLocks noGrp="1"/>
          </p:cNvSpPr>
          <p:nvPr>
            <p:ph idx="1"/>
          </p:nvPr>
        </p:nvSpPr>
        <p:spPr>
          <a:xfrm>
            <a:off x="628650" y="1825624"/>
            <a:ext cx="7886700" cy="401527"/>
          </a:xfrm>
        </p:spPr>
        <p:txBody>
          <a:bodyPr>
            <a:normAutofit/>
          </a:bodyPr>
          <a:lstStyle/>
          <a:p>
            <a:r>
              <a:rPr lang="en-GB" dirty="0"/>
              <a:t>Encapsulates a use case</a:t>
            </a:r>
            <a:endParaRPr dirty="0"/>
          </a:p>
        </p:txBody>
      </p:sp>
      <p:sp>
        <p:nvSpPr>
          <p:cNvPr id="4" name="Content Placeholder 2">
            <a:extLst>
              <a:ext uri="{FF2B5EF4-FFF2-40B4-BE49-F238E27FC236}">
                <a16:creationId xmlns:a16="http://schemas.microsoft.com/office/drawing/2014/main" id="{2A5FD3E1-8379-B499-9485-54A1168B3A59}"/>
              </a:ext>
            </a:extLst>
          </p:cNvPr>
          <p:cNvSpPr txBox="1">
            <a:spLocks/>
          </p:cNvSpPr>
          <p:nvPr/>
        </p:nvSpPr>
        <p:spPr>
          <a:xfrm>
            <a:off x="1325767" y="2362086"/>
            <a:ext cx="6007540"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Aligns well with Ports and Adapters as the “port”</a:t>
            </a:r>
          </a:p>
        </p:txBody>
      </p:sp>
      <p:sp>
        <p:nvSpPr>
          <p:cNvPr id="5" name="Content Placeholder 2">
            <a:extLst>
              <a:ext uri="{FF2B5EF4-FFF2-40B4-BE49-F238E27FC236}">
                <a16:creationId xmlns:a16="http://schemas.microsoft.com/office/drawing/2014/main" id="{6AB54D8D-ACC1-05D1-E0D1-EAE674B83459}"/>
              </a:ext>
            </a:extLst>
          </p:cNvPr>
          <p:cNvSpPr txBox="1">
            <a:spLocks/>
          </p:cNvSpPr>
          <p:nvPr/>
        </p:nvSpPr>
        <p:spPr>
          <a:xfrm>
            <a:off x="628650" y="4094388"/>
            <a:ext cx="8207532"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Encapsulates orthogonal concerns like resilience and observability</a:t>
            </a:r>
          </a:p>
        </p:txBody>
      </p:sp>
      <p:sp>
        <p:nvSpPr>
          <p:cNvPr id="6" name="Content Placeholder 2">
            <a:extLst>
              <a:ext uri="{FF2B5EF4-FFF2-40B4-BE49-F238E27FC236}">
                <a16:creationId xmlns:a16="http://schemas.microsoft.com/office/drawing/2014/main" id="{C1C5AAAC-FD18-B43A-9A1E-383A9032C107}"/>
              </a:ext>
            </a:extLst>
          </p:cNvPr>
          <p:cNvSpPr txBox="1">
            <a:spLocks/>
          </p:cNvSpPr>
          <p:nvPr/>
        </p:nvSpPr>
        <p:spPr>
          <a:xfrm>
            <a:off x="1325767" y="2763613"/>
            <a:ext cx="6007540"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Forms a transactional boundary</a:t>
            </a:r>
          </a:p>
        </p:txBody>
      </p:sp>
      <p:sp>
        <p:nvSpPr>
          <p:cNvPr id="7" name="Content Placeholder 2">
            <a:extLst>
              <a:ext uri="{FF2B5EF4-FFF2-40B4-BE49-F238E27FC236}">
                <a16:creationId xmlns:a16="http://schemas.microsoft.com/office/drawing/2014/main" id="{6207FF0D-D971-E8A9-5203-74CDDD325ED9}"/>
              </a:ext>
            </a:extLst>
          </p:cNvPr>
          <p:cNvSpPr txBox="1">
            <a:spLocks/>
          </p:cNvSpPr>
          <p:nvPr/>
        </p:nvSpPr>
        <p:spPr>
          <a:xfrm>
            <a:off x="1325767" y="3165139"/>
            <a:ext cx="6007540"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Allows re-use of use cases</a:t>
            </a:r>
          </a:p>
        </p:txBody>
      </p:sp>
      <p:sp>
        <p:nvSpPr>
          <p:cNvPr id="8" name="Content Placeholder 2">
            <a:extLst>
              <a:ext uri="{FF2B5EF4-FFF2-40B4-BE49-F238E27FC236}">
                <a16:creationId xmlns:a16="http://schemas.microsoft.com/office/drawing/2014/main" id="{B7981DAD-697E-460A-91DB-60C98B5BE8DA}"/>
              </a:ext>
            </a:extLst>
          </p:cNvPr>
          <p:cNvSpPr txBox="1">
            <a:spLocks/>
          </p:cNvSpPr>
          <p:nvPr/>
        </p:nvSpPr>
        <p:spPr>
          <a:xfrm>
            <a:off x="628650" y="4630850"/>
            <a:ext cx="8207532"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Separation of concerns: modification and replacement are easier.</a:t>
            </a:r>
          </a:p>
        </p:txBody>
      </p:sp>
      <p:sp>
        <p:nvSpPr>
          <p:cNvPr id="9" name="Content Placeholder 2">
            <a:extLst>
              <a:ext uri="{FF2B5EF4-FFF2-40B4-BE49-F238E27FC236}">
                <a16:creationId xmlns:a16="http://schemas.microsoft.com/office/drawing/2014/main" id="{9275E730-0CC9-E2D3-2E6B-DBC249A208E5}"/>
              </a:ext>
            </a:extLst>
          </p:cNvPr>
          <p:cNvSpPr txBox="1">
            <a:spLocks/>
          </p:cNvSpPr>
          <p:nvPr/>
        </p:nvSpPr>
        <p:spPr>
          <a:xfrm>
            <a:off x="1242776" y="5167312"/>
            <a:ext cx="6805755"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Allows us to reduce the cognitive load – what fits in our head.</a:t>
            </a:r>
          </a:p>
        </p:txBody>
      </p:sp>
      <p:sp>
        <p:nvSpPr>
          <p:cNvPr id="10" name="Content Placeholder 2">
            <a:extLst>
              <a:ext uri="{FF2B5EF4-FFF2-40B4-BE49-F238E27FC236}">
                <a16:creationId xmlns:a16="http://schemas.microsoft.com/office/drawing/2014/main" id="{D1958452-6F01-29E3-1801-2BE53C627254}"/>
              </a:ext>
            </a:extLst>
          </p:cNvPr>
          <p:cNvSpPr txBox="1">
            <a:spLocks/>
          </p:cNvSpPr>
          <p:nvPr/>
        </p:nvSpPr>
        <p:spPr>
          <a:xfrm>
            <a:off x="1242776" y="5697641"/>
            <a:ext cx="6805755"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Enables Command Query Responsibility Separation</a:t>
            </a:r>
          </a:p>
        </p:txBody>
      </p:sp>
      <p:sp>
        <p:nvSpPr>
          <p:cNvPr id="11" name="Content Placeholder 2">
            <a:extLst>
              <a:ext uri="{FF2B5EF4-FFF2-40B4-BE49-F238E27FC236}">
                <a16:creationId xmlns:a16="http://schemas.microsoft.com/office/drawing/2014/main" id="{0A4CD048-795D-877C-C9C1-A52666E87585}"/>
              </a:ext>
            </a:extLst>
          </p:cNvPr>
          <p:cNvSpPr txBox="1">
            <a:spLocks/>
          </p:cNvSpPr>
          <p:nvPr/>
        </p:nvSpPr>
        <p:spPr>
          <a:xfrm>
            <a:off x="1325767" y="3566666"/>
            <a:ext cx="6007540"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Reduces Minimal API clutter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C161-0AA5-5BCE-9C3D-91D68D63B2BB}"/>
            </a:ext>
          </a:extLst>
        </p:cNvPr>
        <p:cNvGrpSpPr/>
        <p:nvPr/>
      </p:nvGrpSpPr>
      <p:grpSpPr>
        <a:xfrm>
          <a:off x="0" y="0"/>
          <a:ext cx="0" cy="0"/>
          <a:chOff x="0" y="0"/>
          <a:chExt cx="0" cy="0"/>
        </a:xfrm>
      </p:grpSpPr>
      <p:pic>
        <p:nvPicPr>
          <p:cNvPr id="5" name="Picture 4" descr="A screenshot of a computer program&#10;&#10;AI-generated content may be incorrect.">
            <a:extLst>
              <a:ext uri="{FF2B5EF4-FFF2-40B4-BE49-F238E27FC236}">
                <a16:creationId xmlns:a16="http://schemas.microsoft.com/office/drawing/2014/main" id="{F13CF049-ADB3-D708-935D-552972010993}"/>
              </a:ext>
            </a:extLst>
          </p:cNvPr>
          <p:cNvPicPr>
            <a:picLocks noChangeAspect="1"/>
          </p:cNvPicPr>
          <p:nvPr/>
        </p:nvPicPr>
        <p:blipFill>
          <a:blip r:embed="rId2"/>
          <a:stretch>
            <a:fillRect/>
          </a:stretch>
        </p:blipFill>
        <p:spPr>
          <a:xfrm>
            <a:off x="1878882" y="222907"/>
            <a:ext cx="5386235" cy="6412185"/>
          </a:xfrm>
          <a:prstGeom prst="rect">
            <a:avLst/>
          </a:prstGeom>
        </p:spPr>
      </p:pic>
      <p:sp>
        <p:nvSpPr>
          <p:cNvPr id="8" name="TextBox 7">
            <a:extLst>
              <a:ext uri="{FF2B5EF4-FFF2-40B4-BE49-F238E27FC236}">
                <a16:creationId xmlns:a16="http://schemas.microsoft.com/office/drawing/2014/main" id="{D5570A28-E3B3-665E-7ACA-E8F473646A12}"/>
              </a:ext>
            </a:extLst>
          </p:cNvPr>
          <p:cNvSpPr txBox="1"/>
          <p:nvPr/>
        </p:nvSpPr>
        <p:spPr>
          <a:xfrm>
            <a:off x="5000089" y="2128400"/>
            <a:ext cx="3917880" cy="830997"/>
          </a:xfrm>
          <a:prstGeom prst="rect">
            <a:avLst/>
          </a:prstGeom>
          <a:noFill/>
        </p:spPr>
        <p:txBody>
          <a:bodyPr wrap="square" rtlCol="0">
            <a:spAutoFit/>
          </a:bodyPr>
          <a:lstStyle/>
          <a:p>
            <a:r>
              <a:rPr lang="en-US" sz="1200" dirty="0">
                <a:solidFill>
                  <a:schemeClr val="accent1"/>
                </a:solidFill>
                <a:latin typeface="Chalkboard" panose="03050602040202020205" pitchFamily="66" charset="77"/>
              </a:rPr>
              <a:t>Although we have de-cluttered our minimal API, arguably we have only done so by the expedient of moving the clutter into our command? So have we really just “swept the problem under the rug?’</a:t>
            </a:r>
          </a:p>
        </p:txBody>
      </p:sp>
      <p:cxnSp>
        <p:nvCxnSpPr>
          <p:cNvPr id="9" name="Straight Arrow Connector 8">
            <a:extLst>
              <a:ext uri="{FF2B5EF4-FFF2-40B4-BE49-F238E27FC236}">
                <a16:creationId xmlns:a16="http://schemas.microsoft.com/office/drawing/2014/main" id="{0F25371D-C605-9D4C-14A6-0283C7BDEDCF}"/>
              </a:ext>
            </a:extLst>
          </p:cNvPr>
          <p:cNvCxnSpPr>
            <a:cxnSpLocks/>
            <a:stCxn id="8" idx="1"/>
          </p:cNvCxnSpPr>
          <p:nvPr/>
        </p:nvCxnSpPr>
        <p:spPr>
          <a:xfrm flipH="1" flipV="1">
            <a:off x="3030876" y="1530849"/>
            <a:ext cx="1969213" cy="10130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4BD132D3-52AD-3B5E-6CC5-106C70220852}"/>
              </a:ext>
            </a:extLst>
          </p:cNvPr>
          <p:cNvCxnSpPr>
            <a:cxnSpLocks/>
          </p:cNvCxnSpPr>
          <p:nvPr/>
        </p:nvCxnSpPr>
        <p:spPr>
          <a:xfrm flipH="1">
            <a:off x="2897312" y="2804845"/>
            <a:ext cx="2102777" cy="6241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833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anchor="b">
            <a:normAutofit/>
          </a:bodyPr>
          <a:lstStyle/>
          <a:p>
            <a:pPr algn="l"/>
            <a:r>
              <a:rPr lang="en-GB" sz="5700" dirty="0"/>
              <a:t>Command Processor and Dispatcher</a:t>
            </a:r>
          </a:p>
        </p:txBody>
      </p:sp>
      <p:sp>
        <p:nvSpPr>
          <p:cNvPr id="3" name="Subtitle 2"/>
          <p:cNvSpPr>
            <a:spLocks noGrp="1"/>
          </p:cNvSpPr>
          <p:nvPr>
            <p:ph type="subTitle" idx="1"/>
          </p:nvPr>
        </p:nvSpPr>
        <p:spPr>
          <a:xfrm>
            <a:off x="628649" y="4983276"/>
            <a:ext cx="7884414" cy="1126680"/>
          </a:xfrm>
        </p:spPr>
        <p:txBody>
          <a:bodyPr>
            <a:normAutofit/>
          </a:bodyPr>
          <a:lstStyle/>
          <a:p>
            <a:pPr algn="l"/>
            <a:endParaRPr lang="en-GB"/>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4904" y="660222"/>
            <a:ext cx="3466164" cy="909401"/>
          </a:xfrm>
        </p:spPr>
        <p:txBody>
          <a:bodyPr vert="horz" lIns="91440" tIns="45720" rIns="91440" bIns="45720" rtlCol="0" anchor="b">
            <a:normAutofit/>
          </a:bodyPr>
          <a:lstStyle/>
          <a:p>
            <a:pPr defTabSz="914400"/>
            <a:r>
              <a:rPr lang="en-US" sz="2800" b="1" kern="1200" dirty="0">
                <a:solidFill>
                  <a:schemeClr val="tx1"/>
                </a:solidFill>
                <a:latin typeface="+mj-lt"/>
                <a:ea typeface="+mj-ea"/>
                <a:cs typeface="+mj-cs"/>
              </a:rPr>
              <a:t>What is a Command Dispatcher?</a:t>
            </a:r>
          </a:p>
        </p:txBody>
      </p:sp>
      <p:pic>
        <p:nvPicPr>
          <p:cNvPr id="5" name="Content Placeholder 9" descr="A screenshot of a computer screen&#10;&#10;AI-generated content may be incorrect.">
            <a:extLst>
              <a:ext uri="{FF2B5EF4-FFF2-40B4-BE49-F238E27FC236}">
                <a16:creationId xmlns:a16="http://schemas.microsoft.com/office/drawing/2014/main" id="{EDDBDDA0-EE1C-94BD-84B5-CC0D745326D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3270" r="-3270"/>
          <a:stretch>
            <a:fillRect/>
          </a:stretch>
        </p:blipFill>
        <p:spPr>
          <a:xfrm>
            <a:off x="4978500" y="1395581"/>
            <a:ext cx="4043283" cy="4628153"/>
          </a:xfrm>
          <a:prstGeom prst="rect">
            <a:avLst/>
          </a:prstGeom>
        </p:spPr>
      </p:pic>
      <p:graphicFrame>
        <p:nvGraphicFramePr>
          <p:cNvPr id="6" name="TextBox 4">
            <a:extLst>
              <a:ext uri="{FF2B5EF4-FFF2-40B4-BE49-F238E27FC236}">
                <a16:creationId xmlns:a16="http://schemas.microsoft.com/office/drawing/2014/main" id="{B087CA8C-3E00-5D6A-71D6-49B513BF2B1D}"/>
              </a:ext>
            </a:extLst>
          </p:cNvPr>
          <p:cNvGraphicFramePr/>
          <p:nvPr>
            <p:extLst>
              <p:ext uri="{D42A27DB-BD31-4B8C-83A1-F6EECF244321}">
                <p14:modId xmlns:p14="http://schemas.microsoft.com/office/powerpoint/2010/main" val="2798136657"/>
              </p:ext>
            </p:extLst>
          </p:nvPr>
        </p:nvGraphicFramePr>
        <p:xfrm>
          <a:off x="459486" y="1774479"/>
          <a:ext cx="4396797" cy="45348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469996" y="126950"/>
            <a:ext cx="3466164" cy="1360728"/>
          </a:xfrm>
        </p:spPr>
        <p:txBody>
          <a:bodyPr vert="horz" lIns="91440" tIns="45720" rIns="91440" bIns="45720" rtlCol="0" anchor="b">
            <a:normAutofit/>
          </a:bodyPr>
          <a:lstStyle/>
          <a:p>
            <a:pPr defTabSz="914400"/>
            <a:r>
              <a:rPr lang="en-US" sz="3600" b="1" kern="1200" dirty="0">
                <a:solidFill>
                  <a:schemeClr val="tx1"/>
                </a:solidFill>
                <a:latin typeface="+mj-lt"/>
                <a:ea typeface="+mj-ea"/>
                <a:cs typeface="+mj-cs"/>
              </a:rPr>
              <a:t>Command Dispatcher</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0215" y="2475651"/>
            <a:ext cx="4810110" cy="2862015"/>
          </a:xfrm>
          <a:prstGeom prst="rect">
            <a:avLst/>
          </a:prstGeom>
        </p:spPr>
      </p:pic>
      <p:graphicFrame>
        <p:nvGraphicFramePr>
          <p:cNvPr id="2" name="Diagram 1">
            <a:extLst>
              <a:ext uri="{FF2B5EF4-FFF2-40B4-BE49-F238E27FC236}">
                <a16:creationId xmlns:a16="http://schemas.microsoft.com/office/drawing/2014/main" id="{BAA0CE7E-E67D-928C-BD8D-AD3557664BE1}"/>
              </a:ext>
            </a:extLst>
          </p:cNvPr>
          <p:cNvGraphicFramePr/>
          <p:nvPr>
            <p:extLst>
              <p:ext uri="{D42A27DB-BD31-4B8C-83A1-F6EECF244321}">
                <p14:modId xmlns:p14="http://schemas.microsoft.com/office/powerpoint/2010/main" val="1071469178"/>
              </p:ext>
            </p:extLst>
          </p:nvPr>
        </p:nvGraphicFramePr>
        <p:xfrm>
          <a:off x="548350" y="1487678"/>
          <a:ext cx="2963515" cy="51033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206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50D25-0799-5A6F-E6B4-96671C634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022BE-737C-828A-4C9C-E135AE2A9B33}"/>
              </a:ext>
            </a:extLst>
          </p:cNvPr>
          <p:cNvSpPr>
            <a:spLocks noGrp="1"/>
          </p:cNvSpPr>
          <p:nvPr>
            <p:ph type="title"/>
          </p:nvPr>
        </p:nvSpPr>
        <p:spPr>
          <a:xfrm>
            <a:off x="628650" y="104116"/>
            <a:ext cx="7886700" cy="901966"/>
          </a:xfrm>
        </p:spPr>
        <p:txBody>
          <a:bodyPr>
            <a:normAutofit/>
          </a:bodyPr>
          <a:lstStyle/>
          <a:p>
            <a:r>
              <a:rPr dirty="0"/>
              <a:t>What is a Command Processor?</a:t>
            </a:r>
          </a:p>
        </p:txBody>
      </p:sp>
      <p:pic>
        <p:nvPicPr>
          <p:cNvPr id="4" name="Content Placeholder 4">
            <a:extLst>
              <a:ext uri="{FF2B5EF4-FFF2-40B4-BE49-F238E27FC236}">
                <a16:creationId xmlns:a16="http://schemas.microsoft.com/office/drawing/2014/main" id="{F4098AD8-2B89-2DCA-7189-1B38DA5179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74242" y="1503907"/>
            <a:ext cx="3441108" cy="4723845"/>
          </a:xfrm>
        </p:spPr>
      </p:pic>
      <p:graphicFrame>
        <p:nvGraphicFramePr>
          <p:cNvPr id="5" name="TextBox 4">
            <a:extLst>
              <a:ext uri="{FF2B5EF4-FFF2-40B4-BE49-F238E27FC236}">
                <a16:creationId xmlns:a16="http://schemas.microsoft.com/office/drawing/2014/main" id="{5562691C-4D48-6B5B-6040-47D7DCFB41EF}"/>
              </a:ext>
            </a:extLst>
          </p:cNvPr>
          <p:cNvGraphicFramePr/>
          <p:nvPr>
            <p:extLst>
              <p:ext uri="{D42A27DB-BD31-4B8C-83A1-F6EECF244321}">
                <p14:modId xmlns:p14="http://schemas.microsoft.com/office/powerpoint/2010/main" val="1202628623"/>
              </p:ext>
            </p:extLst>
          </p:nvPr>
        </p:nvGraphicFramePr>
        <p:xfrm>
          <a:off x="459486" y="905347"/>
          <a:ext cx="4396797" cy="5848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92506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FD6C24F-3E0F-7F87-F5EE-2CEEE78A0700}"/>
              </a:ext>
            </a:extLst>
          </p:cNvPr>
          <p:cNvSpPr txBox="1">
            <a:spLocks/>
          </p:cNvSpPr>
          <p:nvPr/>
        </p:nvSpPr>
        <p:spPr>
          <a:xfrm>
            <a:off x="628650" y="184805"/>
            <a:ext cx="7886700" cy="150588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4500" kern="1200">
                <a:solidFill>
                  <a:schemeClr val="tx1"/>
                </a:solidFill>
                <a:latin typeface="+mj-lt"/>
                <a:ea typeface="+mj-ea"/>
                <a:cs typeface="+mj-cs"/>
              </a:rPr>
              <a:t>Command Processor</a:t>
            </a:r>
          </a:p>
        </p:txBody>
      </p:sp>
      <p:pic>
        <p:nvPicPr>
          <p:cNvPr id="4" name="Content Placeholder 4">
            <a:extLst>
              <a:ext uri="{FF2B5EF4-FFF2-40B4-BE49-F238E27FC236}">
                <a16:creationId xmlns:a16="http://schemas.microsoft.com/office/drawing/2014/main" id="{2FCCE6F7-00C6-9E7F-F028-DADA2D79B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022" y="2100093"/>
            <a:ext cx="4788857" cy="2657814"/>
          </a:xfrm>
          <a:prstGeom prst="rect">
            <a:avLst/>
          </a:prstGeom>
        </p:spPr>
      </p:pic>
      <p:graphicFrame>
        <p:nvGraphicFramePr>
          <p:cNvPr id="9" name="Diagram 8">
            <a:extLst>
              <a:ext uri="{FF2B5EF4-FFF2-40B4-BE49-F238E27FC236}">
                <a16:creationId xmlns:a16="http://schemas.microsoft.com/office/drawing/2014/main" id="{DD6DEE15-DDD6-FD63-FBC9-6231FD3B44E3}"/>
              </a:ext>
            </a:extLst>
          </p:cNvPr>
          <p:cNvGraphicFramePr/>
          <p:nvPr>
            <p:extLst>
              <p:ext uri="{D42A27DB-BD31-4B8C-83A1-F6EECF244321}">
                <p14:modId xmlns:p14="http://schemas.microsoft.com/office/powerpoint/2010/main" val="1668567336"/>
              </p:ext>
            </p:extLst>
          </p:nvPr>
        </p:nvGraphicFramePr>
        <p:xfrm>
          <a:off x="548350" y="1487678"/>
          <a:ext cx="2963515" cy="51033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09609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Processor</a:t>
            </a:r>
            <a:r>
              <a:rPr dirty="0"/>
              <a:t>: Dispatcher + Middleware Pipeline</a:t>
            </a:r>
          </a:p>
        </p:txBody>
      </p:sp>
      <p:pic>
        <p:nvPicPr>
          <p:cNvPr id="5" name="Picture 4" descr="A screenshot of a computer&#10;&#10;AI-generated content may be incorrect.">
            <a:extLst>
              <a:ext uri="{FF2B5EF4-FFF2-40B4-BE49-F238E27FC236}">
                <a16:creationId xmlns:a16="http://schemas.microsoft.com/office/drawing/2014/main" id="{6A34B3C8-394B-F0DB-E092-0859E995ED1D}"/>
              </a:ext>
            </a:extLst>
          </p:cNvPr>
          <p:cNvPicPr>
            <a:picLocks noChangeAspect="1"/>
          </p:cNvPicPr>
          <p:nvPr/>
        </p:nvPicPr>
        <p:blipFill>
          <a:blip r:embed="rId3"/>
          <a:stretch>
            <a:fillRect/>
          </a:stretch>
        </p:blipFill>
        <p:spPr>
          <a:xfrm>
            <a:off x="4472523" y="1439918"/>
            <a:ext cx="3889907" cy="4850524"/>
          </a:xfrm>
          <a:prstGeom prst="rect">
            <a:avLst/>
          </a:prstGeom>
        </p:spPr>
      </p:pic>
      <p:graphicFrame>
        <p:nvGraphicFramePr>
          <p:cNvPr id="17" name="TextBox 4">
            <a:extLst>
              <a:ext uri="{FF2B5EF4-FFF2-40B4-BE49-F238E27FC236}">
                <a16:creationId xmlns:a16="http://schemas.microsoft.com/office/drawing/2014/main" id="{43514BFA-0072-3A61-1AB6-AA4F331B3A7F}"/>
              </a:ext>
            </a:extLst>
          </p:cNvPr>
          <p:cNvGraphicFramePr/>
          <p:nvPr>
            <p:extLst>
              <p:ext uri="{D42A27DB-BD31-4B8C-83A1-F6EECF244321}">
                <p14:modId xmlns:p14="http://schemas.microsoft.com/office/powerpoint/2010/main" val="1861821155"/>
              </p:ext>
            </p:extLst>
          </p:nvPr>
        </p:nvGraphicFramePr>
        <p:xfrm>
          <a:off x="429696" y="1298018"/>
          <a:ext cx="3889907" cy="53850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mputer screen shot of a program&#10;&#10;AI-generated content may be incorrect.">
            <a:extLst>
              <a:ext uri="{FF2B5EF4-FFF2-40B4-BE49-F238E27FC236}">
                <a16:creationId xmlns:a16="http://schemas.microsoft.com/office/drawing/2014/main" id="{5F05AA10-8460-C709-3B4D-EF619B61EE08}"/>
              </a:ext>
            </a:extLst>
          </p:cNvPr>
          <p:cNvPicPr>
            <a:picLocks noChangeAspect="1"/>
          </p:cNvPicPr>
          <p:nvPr/>
        </p:nvPicPr>
        <p:blipFill>
          <a:blip r:embed="rId2"/>
          <a:srcRect r="3316" b="1"/>
          <a:stretch>
            <a:fillRect/>
          </a:stretch>
        </p:blipFill>
        <p:spPr>
          <a:xfrm>
            <a:off x="20" y="1282"/>
            <a:ext cx="9143980" cy="6856718"/>
          </a:xfrm>
          <a:prstGeom prst="rect">
            <a:avLst/>
          </a:prstGeom>
        </p:spPr>
      </p:pic>
      <p:sp>
        <p:nvSpPr>
          <p:cNvPr id="6" name="TextBox 5">
            <a:extLst>
              <a:ext uri="{FF2B5EF4-FFF2-40B4-BE49-F238E27FC236}">
                <a16:creationId xmlns:a16="http://schemas.microsoft.com/office/drawing/2014/main" id="{697B82F4-1722-8F06-8DA5-5C3846373DC9}"/>
              </a:ext>
            </a:extLst>
          </p:cNvPr>
          <p:cNvSpPr txBox="1"/>
          <p:nvPr/>
        </p:nvSpPr>
        <p:spPr>
          <a:xfrm>
            <a:off x="4718573" y="1996966"/>
            <a:ext cx="4267200" cy="646331"/>
          </a:xfrm>
          <a:prstGeom prst="rect">
            <a:avLst/>
          </a:prstGeom>
          <a:noFill/>
        </p:spPr>
        <p:txBody>
          <a:bodyPr wrap="square" rtlCol="0">
            <a:spAutoFit/>
          </a:bodyPr>
          <a:lstStyle/>
          <a:p>
            <a:r>
              <a:rPr lang="en-US" sz="1200" dirty="0">
                <a:solidFill>
                  <a:schemeClr val="accent1"/>
                </a:solidFill>
                <a:latin typeface="Chalkboard" panose="03050602040202020205" pitchFamily="66" charset="77"/>
              </a:rPr>
              <a:t>We move the Polly policy into the middleware – in principle, we could do the same with the telemetry, thus simplifying our handler further.</a:t>
            </a:r>
          </a:p>
        </p:txBody>
      </p:sp>
      <p:cxnSp>
        <p:nvCxnSpPr>
          <p:cNvPr id="7" name="Straight Arrow Connector 6">
            <a:extLst>
              <a:ext uri="{FF2B5EF4-FFF2-40B4-BE49-F238E27FC236}">
                <a16:creationId xmlns:a16="http://schemas.microsoft.com/office/drawing/2014/main" id="{A9D68279-B4DE-8CC3-10FD-AA609AFD8E9B}"/>
              </a:ext>
            </a:extLst>
          </p:cNvPr>
          <p:cNvCxnSpPr>
            <a:cxnSpLocks/>
          </p:cNvCxnSpPr>
          <p:nvPr/>
        </p:nvCxnSpPr>
        <p:spPr>
          <a:xfrm flipH="1">
            <a:off x="3447393" y="2301766"/>
            <a:ext cx="1282262" cy="2207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914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160" y="417576"/>
            <a:ext cx="8182230" cy="1249394"/>
          </a:xfrm>
        </p:spPr>
        <p:txBody>
          <a:bodyPr vert="horz" lIns="91440" tIns="45720" rIns="91440" bIns="45720" rtlCol="0" anchor="ctr">
            <a:normAutofit/>
          </a:bodyPr>
          <a:lstStyle/>
          <a:p>
            <a:pPr defTabSz="914400">
              <a:lnSpc>
                <a:spcPct val="90000"/>
              </a:lnSpc>
            </a:pPr>
            <a:r>
              <a:rPr lang="en-US" kern="1200">
                <a:solidFill>
                  <a:schemeClr val="tx1"/>
                </a:solidFill>
                <a:latin typeface="+mj-lt"/>
                <a:ea typeface="+mj-ea"/>
                <a:cs typeface="+mj-cs"/>
              </a:rPr>
              <a:t>Brighter: Implementing a Pipeline</a:t>
            </a:r>
          </a:p>
        </p:txBody>
      </p:sp>
      <p:pic>
        <p:nvPicPr>
          <p:cNvPr id="4" name="Picture 3" descr="A screenshot of a computer program&#10;&#10;AI-generated content may be incorrect.">
            <a:extLst>
              <a:ext uri="{FF2B5EF4-FFF2-40B4-BE49-F238E27FC236}">
                <a16:creationId xmlns:a16="http://schemas.microsoft.com/office/drawing/2014/main" id="{6BC5284E-DAA7-B278-0AF5-E4BDDA84CAB0}"/>
              </a:ext>
            </a:extLst>
          </p:cNvPr>
          <p:cNvPicPr>
            <a:picLocks noChangeAspect="1"/>
          </p:cNvPicPr>
          <p:nvPr/>
        </p:nvPicPr>
        <p:blipFill>
          <a:blip r:embed="rId3"/>
          <a:stretch>
            <a:fillRect/>
          </a:stretch>
        </p:blipFill>
        <p:spPr>
          <a:xfrm>
            <a:off x="239448" y="2408839"/>
            <a:ext cx="8661654" cy="2988269"/>
          </a:xfrm>
          <a:prstGeom prst="rect">
            <a:avLst/>
          </a:prstGeom>
        </p:spPr>
      </p:pic>
      <p:sp>
        <p:nvSpPr>
          <p:cNvPr id="3" name="TextBox 2">
            <a:extLst>
              <a:ext uri="{FF2B5EF4-FFF2-40B4-BE49-F238E27FC236}">
                <a16:creationId xmlns:a16="http://schemas.microsoft.com/office/drawing/2014/main" id="{7907E141-ED00-D11D-F159-9230DF20B8C3}"/>
              </a:ext>
            </a:extLst>
          </p:cNvPr>
          <p:cNvSpPr txBox="1"/>
          <p:nvPr/>
        </p:nvSpPr>
        <p:spPr>
          <a:xfrm>
            <a:off x="5742788" y="1460892"/>
            <a:ext cx="3158314" cy="1169551"/>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We use an attribute to allow the middleware to be declared against the handler it intercepts. Alternative strategies include a fluent builder pattern.</a:t>
            </a:r>
          </a:p>
        </p:txBody>
      </p:sp>
      <p:cxnSp>
        <p:nvCxnSpPr>
          <p:cNvPr id="5" name="Straight Arrow Connector 4">
            <a:extLst>
              <a:ext uri="{FF2B5EF4-FFF2-40B4-BE49-F238E27FC236}">
                <a16:creationId xmlns:a16="http://schemas.microsoft.com/office/drawing/2014/main" id="{B3A97EF5-3090-0A0A-55B3-4F218611DE4F}"/>
              </a:ext>
            </a:extLst>
          </p:cNvPr>
          <p:cNvCxnSpPr>
            <a:cxnSpLocks/>
          </p:cNvCxnSpPr>
          <p:nvPr/>
        </p:nvCxnSpPr>
        <p:spPr>
          <a:xfrm flipH="1">
            <a:off x="2879002" y="1964602"/>
            <a:ext cx="2679826" cy="769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59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Are You?</a:t>
            </a:r>
            <a:endParaRPr dirty="0"/>
          </a:p>
        </p:txBody>
      </p:sp>
      <p:sp>
        <p:nvSpPr>
          <p:cNvPr id="5" name="Content Placeholder 4">
            <a:extLst>
              <a:ext uri="{FF2B5EF4-FFF2-40B4-BE49-F238E27FC236}">
                <a16:creationId xmlns:a16="http://schemas.microsoft.com/office/drawing/2014/main" id="{9DD514EB-0994-2DF7-1D75-FBC00B6082A3}"/>
              </a:ext>
            </a:extLst>
          </p:cNvPr>
          <p:cNvSpPr txBox="1">
            <a:spLocks noGrp="1"/>
          </p:cNvSpPr>
          <p:nvPr>
            <p:ph idx="1"/>
          </p:nvPr>
        </p:nvSpPr>
        <p:spPr>
          <a:xfrm>
            <a:off x="1485900" y="2057400"/>
            <a:ext cx="6172200" cy="2274662"/>
          </a:xfrm>
          <a:prstGeom prst="rect">
            <a:avLst/>
          </a:prstGeom>
          <a:noFill/>
        </p:spPr>
        <p:txBody>
          <a:bodyPr wrap="square">
            <a:spAutoFit/>
          </a:bodyPr>
          <a:lstStyle/>
          <a:p>
            <a:pPr marL="0" indent="0">
              <a:buNone/>
            </a:pPr>
            <a:r>
              <a:rPr lang="en-GB" sz="1050" dirty="0"/>
              <a:t>I am a polyglot coding architect with over 20 years of experience delivering solutions in government, healthcare, and finance and ecommerce. During that time I have worked for the DTI, Reuters, </a:t>
            </a:r>
            <a:r>
              <a:rPr lang="en-GB" sz="1050" dirty="0" err="1"/>
              <a:t>Sungard</a:t>
            </a:r>
            <a:r>
              <a:rPr lang="en-GB" sz="1050" dirty="0"/>
              <a:t>, Misys, Beazley, Huddle and Just Eat Takeaway delivering everything from bespoke enterprise solutions, 'shrink-wrapped' products for thousands of customers, to SaaS applications for hundreds of thousands of customers. </a:t>
            </a:r>
            <a:br>
              <a:rPr lang="en-GB" sz="1050" dirty="0"/>
            </a:br>
            <a:br>
              <a:rPr lang="en-GB" sz="1050" dirty="0"/>
            </a:br>
            <a:r>
              <a:rPr lang="en-GB" sz="1050" dirty="0"/>
              <a:t>I am an experienced systems architect with a strong knowledge of OO, TDD/BDD, DDD, EDA, CQRS/ES, REST, Messaging, Design Patterns, Architectural Styles, ATAM, and Agile Engineering Practices</a:t>
            </a:r>
            <a:br>
              <a:rPr lang="en-GB" sz="1050" dirty="0"/>
            </a:br>
            <a:br>
              <a:rPr lang="en-GB" sz="1050" dirty="0"/>
            </a:br>
            <a:r>
              <a:rPr lang="en-GB" sz="1050" dirty="0"/>
              <a:t>I am frequent contributor to OSS, and I am the owner of: https://</a:t>
            </a:r>
            <a:r>
              <a:rPr lang="en-GB" sz="1050" dirty="0" err="1"/>
              <a:t>github.com</a:t>
            </a:r>
            <a:r>
              <a:rPr lang="en-GB" sz="1050" dirty="0"/>
              <a:t>/</a:t>
            </a:r>
            <a:r>
              <a:rPr lang="en-GB" sz="1050" dirty="0" err="1"/>
              <a:t>BrighterCommand</a:t>
            </a:r>
            <a:r>
              <a:rPr lang="en-GB" sz="1050" dirty="0"/>
              <a:t>. I speak regularly at user groups and conferences around the world on architecture and software craftsmanship. I run public workshops teaching messaging, event-driven and reactive architectures.</a:t>
            </a:r>
            <a:br>
              <a:rPr lang="en-GB" sz="1050" dirty="0"/>
            </a:br>
            <a:br>
              <a:rPr lang="en-GB" sz="1050" dirty="0"/>
            </a:br>
            <a:r>
              <a:rPr lang="en-GB" sz="1050" dirty="0"/>
              <a:t>I have a strong background in C#. I spent years in the C++ trenches. I dabble in Go, Java, JavaScript and Python.</a:t>
            </a:r>
          </a:p>
        </p:txBody>
      </p:sp>
      <p:sp>
        <p:nvSpPr>
          <p:cNvPr id="6" name="TextBox 5">
            <a:extLst>
              <a:ext uri="{FF2B5EF4-FFF2-40B4-BE49-F238E27FC236}">
                <a16:creationId xmlns:a16="http://schemas.microsoft.com/office/drawing/2014/main" id="{07559634-742F-1665-A222-42EB8C3F8A0F}"/>
              </a:ext>
            </a:extLst>
          </p:cNvPr>
          <p:cNvSpPr txBox="1"/>
          <p:nvPr/>
        </p:nvSpPr>
        <p:spPr>
          <a:xfrm>
            <a:off x="5204409" y="5390988"/>
            <a:ext cx="2723741" cy="248209"/>
          </a:xfrm>
          <a:prstGeom prst="rect">
            <a:avLst/>
          </a:prstGeom>
          <a:noFill/>
        </p:spPr>
        <p:txBody>
          <a:bodyPr wrap="square">
            <a:spAutoFit/>
          </a:bodyPr>
          <a:lstStyle/>
          <a:p>
            <a:r>
              <a:rPr lang="en-GB" sz="1013" dirty="0" err="1"/>
              <a:t>www.linkedin.com</a:t>
            </a:r>
            <a:r>
              <a:rPr lang="en-GB" sz="1013" dirty="0"/>
              <a:t>/in/ian-cooper-2b059b</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3E3AB-DCF6-A120-5DF9-CC22E6F8D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39BA5-5F40-C67A-6764-62438918E118}"/>
              </a:ext>
            </a:extLst>
          </p:cNvPr>
          <p:cNvSpPr>
            <a:spLocks noGrp="1"/>
          </p:cNvSpPr>
          <p:nvPr>
            <p:ph type="title"/>
          </p:nvPr>
        </p:nvSpPr>
        <p:spPr>
          <a:xfrm>
            <a:off x="479160" y="417576"/>
            <a:ext cx="8182230" cy="1249394"/>
          </a:xfrm>
        </p:spPr>
        <p:txBody>
          <a:bodyPr vert="horz" lIns="91440" tIns="45720" rIns="91440" bIns="45720" rtlCol="0" anchor="ctr">
            <a:normAutofit/>
          </a:bodyPr>
          <a:lstStyle/>
          <a:p>
            <a:pPr defTabSz="914400">
              <a:lnSpc>
                <a:spcPct val="90000"/>
              </a:lnSpc>
            </a:pPr>
            <a:r>
              <a:rPr lang="en-US" kern="1200">
                <a:solidFill>
                  <a:schemeClr val="tx1"/>
                </a:solidFill>
                <a:latin typeface="+mj-lt"/>
                <a:ea typeface="+mj-ea"/>
                <a:cs typeface="+mj-cs"/>
              </a:rPr>
              <a:t>Brighter: Implementing a Pipeline</a:t>
            </a:r>
          </a:p>
        </p:txBody>
      </p:sp>
      <p:pic>
        <p:nvPicPr>
          <p:cNvPr id="5" name="Picture 4" descr="A computer screen shot of a program&#10;&#10;AI-generated content may be incorrect.">
            <a:extLst>
              <a:ext uri="{FF2B5EF4-FFF2-40B4-BE49-F238E27FC236}">
                <a16:creationId xmlns:a16="http://schemas.microsoft.com/office/drawing/2014/main" id="{75CBEFF3-6A89-A8B0-18C1-140AA3C604D2}"/>
              </a:ext>
            </a:extLst>
          </p:cNvPr>
          <p:cNvPicPr>
            <a:picLocks noChangeAspect="1"/>
          </p:cNvPicPr>
          <p:nvPr/>
        </p:nvPicPr>
        <p:blipFill>
          <a:blip r:embed="rId3"/>
          <a:stretch>
            <a:fillRect/>
          </a:stretch>
        </p:blipFill>
        <p:spPr>
          <a:xfrm>
            <a:off x="994016" y="2081998"/>
            <a:ext cx="7073213" cy="4137828"/>
          </a:xfrm>
          <a:prstGeom prst="rect">
            <a:avLst/>
          </a:prstGeom>
        </p:spPr>
      </p:pic>
      <p:sp>
        <p:nvSpPr>
          <p:cNvPr id="3" name="TextBox 2">
            <a:extLst>
              <a:ext uri="{FF2B5EF4-FFF2-40B4-BE49-F238E27FC236}">
                <a16:creationId xmlns:a16="http://schemas.microsoft.com/office/drawing/2014/main" id="{9B0BD17B-3B5F-DB16-1FD6-BD65F744CBA5}"/>
              </a:ext>
            </a:extLst>
          </p:cNvPr>
          <p:cNvSpPr txBox="1"/>
          <p:nvPr/>
        </p:nvSpPr>
        <p:spPr>
          <a:xfrm>
            <a:off x="5544252" y="1575897"/>
            <a:ext cx="3158314" cy="1169551"/>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Note how the call to the next handler is explicit, allowing us to wrap it in a try…catch {} block or perform actions after with a try…finally{} block, etc.</a:t>
            </a:r>
          </a:p>
        </p:txBody>
      </p:sp>
      <p:cxnSp>
        <p:nvCxnSpPr>
          <p:cNvPr id="4" name="Straight Arrow Connector 3">
            <a:extLst>
              <a:ext uri="{FF2B5EF4-FFF2-40B4-BE49-F238E27FC236}">
                <a16:creationId xmlns:a16="http://schemas.microsoft.com/office/drawing/2014/main" id="{D420A381-079F-9A55-DE16-B9AED228510B}"/>
              </a:ext>
            </a:extLst>
          </p:cNvPr>
          <p:cNvCxnSpPr>
            <a:cxnSpLocks/>
          </p:cNvCxnSpPr>
          <p:nvPr/>
        </p:nvCxnSpPr>
        <p:spPr>
          <a:xfrm flipH="1">
            <a:off x="3563007" y="2992711"/>
            <a:ext cx="3560402" cy="15372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160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anchor="b">
            <a:normAutofit/>
          </a:bodyPr>
          <a:lstStyle/>
          <a:p>
            <a:pPr algn="l"/>
            <a:r>
              <a:rPr lang="en-GB" sz="5700"/>
              <a:t>Commands vs. Events</a:t>
            </a:r>
          </a:p>
        </p:txBody>
      </p:sp>
      <p:sp>
        <p:nvSpPr>
          <p:cNvPr id="3" name="Subtitle 2"/>
          <p:cNvSpPr>
            <a:spLocks noGrp="1"/>
          </p:cNvSpPr>
          <p:nvPr>
            <p:ph type="subTitle" idx="1"/>
          </p:nvPr>
        </p:nvSpPr>
        <p:spPr>
          <a:xfrm>
            <a:off x="628649" y="4983276"/>
            <a:ext cx="7884414" cy="1126680"/>
          </a:xfrm>
        </p:spPr>
        <p:txBody>
          <a:bodyPr>
            <a:normAutofit/>
          </a:bodyPr>
          <a:lstStyle/>
          <a:p>
            <a:pPr algn="l"/>
            <a:endParaRPr lang="en-GB"/>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173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Commands vs</a:t>
            </a:r>
            <a:r>
              <a:rPr lang="en-GB" dirty="0"/>
              <a:t>.</a:t>
            </a:r>
            <a:r>
              <a:rPr dirty="0"/>
              <a:t> Events</a:t>
            </a:r>
          </a:p>
        </p:txBody>
      </p:sp>
      <p:sp>
        <p:nvSpPr>
          <p:cNvPr id="4" name="TextBox 3">
            <a:extLst>
              <a:ext uri="{FF2B5EF4-FFF2-40B4-BE49-F238E27FC236}">
                <a16:creationId xmlns:a16="http://schemas.microsoft.com/office/drawing/2014/main" id="{9C0B1634-CC3A-2BE7-315E-5DE637C6DDEE}"/>
              </a:ext>
            </a:extLst>
          </p:cNvPr>
          <p:cNvSpPr txBox="1"/>
          <p:nvPr/>
        </p:nvSpPr>
        <p:spPr>
          <a:xfrm>
            <a:off x="735311" y="3059668"/>
            <a:ext cx="7673378" cy="1061829"/>
          </a:xfrm>
          <a:prstGeom prst="rect">
            <a:avLst/>
          </a:prstGeom>
          <a:noFill/>
        </p:spPr>
        <p:txBody>
          <a:bodyPr wrap="square" rtlCol="0">
            <a:spAutoFit/>
          </a:bodyPr>
          <a:lstStyle/>
          <a:p>
            <a:r>
              <a:rPr lang="en-US" sz="2100" dirty="0"/>
              <a:t>We will discuss </a:t>
            </a:r>
            <a:r>
              <a:rPr lang="en-US" sz="2100" b="1" dirty="0"/>
              <a:t>commands</a:t>
            </a:r>
            <a:r>
              <a:rPr lang="en-US" sz="2100" dirty="0"/>
              <a:t> and </a:t>
            </a:r>
            <a:r>
              <a:rPr lang="en-US" sz="2100" b="1" dirty="0"/>
              <a:t>events</a:t>
            </a:r>
            <a:r>
              <a:rPr lang="en-US" sz="2100" dirty="0"/>
              <a:t> in the context of your app </a:t>
            </a:r>
            <a:r>
              <a:rPr lang="en-US" sz="2100" i="1" dirty="0"/>
              <a:t>for now</a:t>
            </a:r>
            <a:r>
              <a:rPr lang="en-US" sz="2100" dirty="0"/>
              <a:t>. To be explicit, we are </a:t>
            </a:r>
            <a:r>
              <a:rPr lang="en-US" sz="2100" b="1" dirty="0"/>
              <a:t>not</a:t>
            </a:r>
            <a:r>
              <a:rPr lang="en-US" sz="2100" dirty="0"/>
              <a:t> considering messages flowing between apps in a distributed system.</a:t>
            </a:r>
          </a:p>
        </p:txBody>
      </p:sp>
    </p:spTree>
    <p:extLst>
      <p:ext uri="{BB962C8B-B14F-4D97-AF65-F5344CB8AC3E}">
        <p14:creationId xmlns:p14="http://schemas.microsoft.com/office/powerpoint/2010/main" val="517561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D40EB-F7B6-0206-3CA7-BEE779194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97A6F-4B52-5485-9560-740E94847963}"/>
              </a:ext>
            </a:extLst>
          </p:cNvPr>
          <p:cNvSpPr>
            <a:spLocks noGrp="1"/>
          </p:cNvSpPr>
          <p:nvPr>
            <p:ph type="title"/>
          </p:nvPr>
        </p:nvSpPr>
        <p:spPr/>
        <p:txBody>
          <a:bodyPr/>
          <a:lstStyle/>
          <a:p>
            <a:r>
              <a:rPr dirty="0"/>
              <a:t>Commands vs</a:t>
            </a:r>
            <a:r>
              <a:rPr lang="en-GB" dirty="0"/>
              <a:t>.</a:t>
            </a:r>
            <a:r>
              <a:rPr dirty="0"/>
              <a:t> Events</a:t>
            </a:r>
          </a:p>
        </p:txBody>
      </p:sp>
      <p:sp>
        <p:nvSpPr>
          <p:cNvPr id="6" name="TextBox 5">
            <a:extLst>
              <a:ext uri="{FF2B5EF4-FFF2-40B4-BE49-F238E27FC236}">
                <a16:creationId xmlns:a16="http://schemas.microsoft.com/office/drawing/2014/main" id="{1AC6813A-0538-CFBD-6111-7747E152DC33}"/>
              </a:ext>
            </a:extLst>
          </p:cNvPr>
          <p:cNvSpPr txBox="1"/>
          <p:nvPr/>
        </p:nvSpPr>
        <p:spPr>
          <a:xfrm>
            <a:off x="841972" y="1599028"/>
            <a:ext cx="7673378" cy="738664"/>
          </a:xfrm>
          <a:prstGeom prst="rect">
            <a:avLst/>
          </a:prstGeom>
          <a:noFill/>
        </p:spPr>
        <p:txBody>
          <a:bodyPr wrap="square" rtlCol="0">
            <a:spAutoFit/>
          </a:bodyPr>
          <a:lstStyle/>
          <a:p>
            <a:r>
              <a:rPr lang="en-US" sz="2100" dirty="0"/>
              <a:t>A </a:t>
            </a:r>
            <a:r>
              <a:rPr lang="en-US" sz="2100" b="1" dirty="0"/>
              <a:t>command</a:t>
            </a:r>
            <a:r>
              <a:rPr lang="en-US" sz="2100" dirty="0"/>
              <a:t> mutates the state of </a:t>
            </a:r>
            <a:r>
              <a:rPr lang="en-US" sz="2100" i="1" dirty="0"/>
              <a:t>resources</a:t>
            </a:r>
            <a:r>
              <a:rPr lang="en-US" sz="2100" dirty="0"/>
              <a:t> or </a:t>
            </a:r>
            <a:r>
              <a:rPr lang="en-US" sz="2100" i="1" dirty="0"/>
              <a:t>activities</a:t>
            </a:r>
            <a:r>
              <a:rPr lang="en-US" sz="2100" dirty="0"/>
              <a:t> owned by your application.</a:t>
            </a:r>
          </a:p>
        </p:txBody>
      </p:sp>
      <p:sp>
        <p:nvSpPr>
          <p:cNvPr id="8" name="Content Placeholder 2">
            <a:extLst>
              <a:ext uri="{FF2B5EF4-FFF2-40B4-BE49-F238E27FC236}">
                <a16:creationId xmlns:a16="http://schemas.microsoft.com/office/drawing/2014/main" id="{F862BDA0-6447-0C28-DFD7-A1D11C6BADB7}"/>
              </a:ext>
            </a:extLst>
          </p:cNvPr>
          <p:cNvSpPr txBox="1">
            <a:spLocks/>
          </p:cNvSpPr>
          <p:nvPr/>
        </p:nvSpPr>
        <p:spPr>
          <a:xfrm>
            <a:off x="1262393" y="2467107"/>
            <a:ext cx="6007540"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 command scopes to a consistency boundary.</a:t>
            </a:r>
          </a:p>
        </p:txBody>
      </p:sp>
      <p:sp>
        <p:nvSpPr>
          <p:cNvPr id="9" name="Content Placeholder 2">
            <a:extLst>
              <a:ext uri="{FF2B5EF4-FFF2-40B4-BE49-F238E27FC236}">
                <a16:creationId xmlns:a16="http://schemas.microsoft.com/office/drawing/2014/main" id="{C7E55CCE-11BE-13C9-40BD-BFC40F90B9DE}"/>
              </a:ext>
            </a:extLst>
          </p:cNvPr>
          <p:cNvSpPr txBox="1">
            <a:spLocks/>
          </p:cNvSpPr>
          <p:nvPr/>
        </p:nvSpPr>
        <p:spPr>
          <a:xfrm>
            <a:off x="1262392" y="2912315"/>
            <a:ext cx="7048689" cy="6366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After the command has executed, the resources and activities impacted must be in a consistent state.</a:t>
            </a:r>
          </a:p>
        </p:txBody>
      </p:sp>
      <p:sp>
        <p:nvSpPr>
          <p:cNvPr id="3" name="Content Placeholder 2">
            <a:extLst>
              <a:ext uri="{FF2B5EF4-FFF2-40B4-BE49-F238E27FC236}">
                <a16:creationId xmlns:a16="http://schemas.microsoft.com/office/drawing/2014/main" id="{99662D68-4597-F954-A265-BB006C598B75}"/>
              </a:ext>
            </a:extLst>
          </p:cNvPr>
          <p:cNvSpPr txBox="1">
            <a:spLocks/>
          </p:cNvSpPr>
          <p:nvPr/>
        </p:nvSpPr>
        <p:spPr>
          <a:xfrm>
            <a:off x="1262391" y="3680351"/>
            <a:ext cx="7048689" cy="4432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 change may impact more than one object.</a:t>
            </a:r>
          </a:p>
        </p:txBody>
      </p:sp>
      <p:sp>
        <p:nvSpPr>
          <p:cNvPr id="5" name="Content Placeholder 2">
            <a:extLst>
              <a:ext uri="{FF2B5EF4-FFF2-40B4-BE49-F238E27FC236}">
                <a16:creationId xmlns:a16="http://schemas.microsoft.com/office/drawing/2014/main" id="{5388C8C4-CD65-A46B-5F6E-EA75BF2E6BB3}"/>
              </a:ext>
            </a:extLst>
          </p:cNvPr>
          <p:cNvSpPr txBox="1">
            <a:spLocks/>
          </p:cNvSpPr>
          <p:nvPr/>
        </p:nvSpPr>
        <p:spPr>
          <a:xfrm>
            <a:off x="1262390" y="4254974"/>
            <a:ext cx="7048689" cy="100399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In DDD, an </a:t>
            </a:r>
            <a:r>
              <a:rPr lang="en-GB" sz="1800" b="1" dirty="0"/>
              <a:t>aggregate</a:t>
            </a:r>
            <a:r>
              <a:rPr lang="en-GB" sz="1800" dirty="0"/>
              <a:t> is a consistency boundary where every object in the boundary can be reached from a graph with a root object; this allows us to </a:t>
            </a:r>
            <a:r>
              <a:rPr lang="en-GB" sz="1800" i="1" dirty="0"/>
              <a:t>lock</a:t>
            </a:r>
            <a:r>
              <a:rPr lang="en-GB" sz="1800" dirty="0"/>
              <a:t> the root.</a:t>
            </a:r>
          </a:p>
        </p:txBody>
      </p:sp>
    </p:spTree>
    <p:extLst>
      <p:ext uri="{BB962C8B-B14F-4D97-AF65-F5344CB8AC3E}">
        <p14:creationId xmlns:p14="http://schemas.microsoft.com/office/powerpoint/2010/main" val="298786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9AB40-36A0-B2EB-BC0B-0941354D1D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3ABD3-A7C1-7F2F-D599-5D64ADDCD1DB}"/>
              </a:ext>
            </a:extLst>
          </p:cNvPr>
          <p:cNvSpPr>
            <a:spLocks noGrp="1"/>
          </p:cNvSpPr>
          <p:nvPr>
            <p:ph type="title"/>
          </p:nvPr>
        </p:nvSpPr>
        <p:spPr/>
        <p:txBody>
          <a:bodyPr/>
          <a:lstStyle/>
          <a:p>
            <a:r>
              <a:rPr dirty="0"/>
              <a:t>Commands vs</a:t>
            </a:r>
            <a:r>
              <a:rPr lang="en-GB" dirty="0"/>
              <a:t>.</a:t>
            </a:r>
            <a:r>
              <a:rPr dirty="0"/>
              <a:t> Events</a:t>
            </a:r>
          </a:p>
        </p:txBody>
      </p:sp>
      <p:sp>
        <p:nvSpPr>
          <p:cNvPr id="7" name="TextBox 6">
            <a:extLst>
              <a:ext uri="{FF2B5EF4-FFF2-40B4-BE49-F238E27FC236}">
                <a16:creationId xmlns:a16="http://schemas.microsoft.com/office/drawing/2014/main" id="{DF4E7EAC-93BD-0A84-1569-E355A94460A6}"/>
              </a:ext>
            </a:extLst>
          </p:cNvPr>
          <p:cNvSpPr txBox="1"/>
          <p:nvPr/>
        </p:nvSpPr>
        <p:spPr>
          <a:xfrm>
            <a:off x="628650" y="1454940"/>
            <a:ext cx="7673378" cy="738664"/>
          </a:xfrm>
          <a:prstGeom prst="rect">
            <a:avLst/>
          </a:prstGeom>
          <a:noFill/>
        </p:spPr>
        <p:txBody>
          <a:bodyPr wrap="square" rtlCol="0">
            <a:spAutoFit/>
          </a:bodyPr>
          <a:lstStyle/>
          <a:p>
            <a:r>
              <a:rPr lang="en-US" sz="2100" dirty="0"/>
              <a:t>A </a:t>
            </a:r>
            <a:r>
              <a:rPr lang="en-US" sz="2100" b="1" dirty="0"/>
              <a:t>domain</a:t>
            </a:r>
            <a:r>
              <a:rPr lang="en-US" sz="2100" dirty="0"/>
              <a:t> </a:t>
            </a:r>
            <a:r>
              <a:rPr lang="en-US" sz="2100" b="1" dirty="0"/>
              <a:t>event</a:t>
            </a:r>
            <a:r>
              <a:rPr lang="en-US" sz="2100" dirty="0"/>
              <a:t> notifies other consistency boundaries that an aggregate has been updated.</a:t>
            </a:r>
          </a:p>
        </p:txBody>
      </p:sp>
      <p:sp>
        <p:nvSpPr>
          <p:cNvPr id="3" name="Content Placeholder 2">
            <a:extLst>
              <a:ext uri="{FF2B5EF4-FFF2-40B4-BE49-F238E27FC236}">
                <a16:creationId xmlns:a16="http://schemas.microsoft.com/office/drawing/2014/main" id="{7BB39E32-29D1-7182-6DBF-7A9926EEC975}"/>
              </a:ext>
            </a:extLst>
          </p:cNvPr>
          <p:cNvSpPr txBox="1">
            <a:spLocks/>
          </p:cNvSpPr>
          <p:nvPr/>
        </p:nvSpPr>
        <p:spPr>
          <a:xfrm>
            <a:off x="1262393" y="2467107"/>
            <a:ext cx="6007540" cy="4015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An event allows eventual consistency.</a:t>
            </a:r>
          </a:p>
        </p:txBody>
      </p:sp>
      <p:sp>
        <p:nvSpPr>
          <p:cNvPr id="11" name="Content Placeholder 2">
            <a:extLst>
              <a:ext uri="{FF2B5EF4-FFF2-40B4-BE49-F238E27FC236}">
                <a16:creationId xmlns:a16="http://schemas.microsoft.com/office/drawing/2014/main" id="{FF57E50A-063B-EAFF-2A60-AFFFEAD23F8C}"/>
              </a:ext>
            </a:extLst>
          </p:cNvPr>
          <p:cNvSpPr txBox="1">
            <a:spLocks/>
          </p:cNvSpPr>
          <p:nvPr/>
        </p:nvSpPr>
        <p:spPr>
          <a:xfrm>
            <a:off x="1253339" y="2967677"/>
            <a:ext cx="7048689" cy="100399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An event is treated like a command or query—we raise it, and it, in turn, we catch it at a port and execute the domain model, typically modifying another aggregate.</a:t>
            </a:r>
          </a:p>
        </p:txBody>
      </p:sp>
      <p:sp>
        <p:nvSpPr>
          <p:cNvPr id="13" name="Content Placeholder 2">
            <a:extLst>
              <a:ext uri="{FF2B5EF4-FFF2-40B4-BE49-F238E27FC236}">
                <a16:creationId xmlns:a16="http://schemas.microsoft.com/office/drawing/2014/main" id="{1E894244-271F-1FD4-5A7E-98286D427319}"/>
              </a:ext>
            </a:extLst>
          </p:cNvPr>
          <p:cNvSpPr txBox="1">
            <a:spLocks/>
          </p:cNvSpPr>
          <p:nvPr/>
        </p:nvSpPr>
        <p:spPr>
          <a:xfrm>
            <a:off x="1253335" y="4473674"/>
            <a:ext cx="7048689" cy="100399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It is typical to raise the event in parallel to avoid blocking the command thread. We may also aggregate multiple domain events that occur during changes to the aggregate and raise them as a single event.</a:t>
            </a:r>
          </a:p>
        </p:txBody>
      </p:sp>
      <p:sp>
        <p:nvSpPr>
          <p:cNvPr id="14" name="Content Placeholder 2">
            <a:extLst>
              <a:ext uri="{FF2B5EF4-FFF2-40B4-BE49-F238E27FC236}">
                <a16:creationId xmlns:a16="http://schemas.microsoft.com/office/drawing/2014/main" id="{A310DB0F-1CB4-AEC5-87F7-DBD3DEB4643E}"/>
              </a:ext>
            </a:extLst>
          </p:cNvPr>
          <p:cNvSpPr txBox="1">
            <a:spLocks/>
          </p:cNvSpPr>
          <p:nvPr/>
        </p:nvSpPr>
        <p:spPr>
          <a:xfrm>
            <a:off x="1253337" y="3971675"/>
            <a:ext cx="7048689" cy="50199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We may have zero or more handlers for any given event.</a:t>
            </a:r>
          </a:p>
        </p:txBody>
      </p:sp>
    </p:spTree>
    <p:extLst>
      <p:ext uri="{BB962C8B-B14F-4D97-AF65-F5344CB8AC3E}">
        <p14:creationId xmlns:p14="http://schemas.microsoft.com/office/powerpoint/2010/main" val="86110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mputer screen shot of a program&#10;&#10;AI-generated content may be incorrect.">
            <a:extLst>
              <a:ext uri="{FF2B5EF4-FFF2-40B4-BE49-F238E27FC236}">
                <a16:creationId xmlns:a16="http://schemas.microsoft.com/office/drawing/2014/main" id="{450532FC-01D1-68FA-2AFD-1FBD710D6715}"/>
              </a:ext>
            </a:extLst>
          </p:cNvPr>
          <p:cNvPicPr>
            <a:picLocks noChangeAspect="1"/>
          </p:cNvPicPr>
          <p:nvPr/>
        </p:nvPicPr>
        <p:blipFill>
          <a:blip r:embed="rId2"/>
          <a:stretch>
            <a:fillRect/>
          </a:stretch>
        </p:blipFill>
        <p:spPr>
          <a:xfrm>
            <a:off x="482600" y="893572"/>
            <a:ext cx="8178799" cy="5070854"/>
          </a:xfrm>
          <a:prstGeom prst="rect">
            <a:avLst/>
          </a:prstGeom>
        </p:spPr>
      </p:pic>
      <p:sp>
        <p:nvSpPr>
          <p:cNvPr id="6" name="TextBox 5">
            <a:extLst>
              <a:ext uri="{FF2B5EF4-FFF2-40B4-BE49-F238E27FC236}">
                <a16:creationId xmlns:a16="http://schemas.microsoft.com/office/drawing/2014/main" id="{5002284F-02A1-2410-7E5D-A5FDD9FE0BC6}"/>
              </a:ext>
            </a:extLst>
          </p:cNvPr>
          <p:cNvSpPr txBox="1"/>
          <p:nvPr/>
        </p:nvSpPr>
        <p:spPr>
          <a:xfrm>
            <a:off x="5544252" y="1575897"/>
            <a:ext cx="3158314" cy="738664"/>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We raise a domain event after saving the order to notify other aggregates of what has happened.</a:t>
            </a:r>
          </a:p>
        </p:txBody>
      </p:sp>
      <p:cxnSp>
        <p:nvCxnSpPr>
          <p:cNvPr id="7" name="Straight Arrow Connector 6">
            <a:extLst>
              <a:ext uri="{FF2B5EF4-FFF2-40B4-BE49-F238E27FC236}">
                <a16:creationId xmlns:a16="http://schemas.microsoft.com/office/drawing/2014/main" id="{C3AEA539-6758-E704-E6ED-718CD855F5D3}"/>
              </a:ext>
            </a:extLst>
          </p:cNvPr>
          <p:cNvCxnSpPr>
            <a:cxnSpLocks/>
          </p:cNvCxnSpPr>
          <p:nvPr/>
        </p:nvCxnSpPr>
        <p:spPr>
          <a:xfrm flipH="1">
            <a:off x="3563007" y="2480650"/>
            <a:ext cx="3381001" cy="2049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29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 code&#10;&#10;AI-generated content may be incorrect.">
            <a:extLst>
              <a:ext uri="{FF2B5EF4-FFF2-40B4-BE49-F238E27FC236}">
                <a16:creationId xmlns:a16="http://schemas.microsoft.com/office/drawing/2014/main" id="{2D26737A-C8F5-C2D4-9000-CBCDF193BB2A}"/>
              </a:ext>
            </a:extLst>
          </p:cNvPr>
          <p:cNvPicPr>
            <a:picLocks noChangeAspect="1"/>
          </p:cNvPicPr>
          <p:nvPr/>
        </p:nvPicPr>
        <p:blipFill>
          <a:blip r:embed="rId2"/>
          <a:stretch>
            <a:fillRect/>
          </a:stretch>
        </p:blipFill>
        <p:spPr>
          <a:xfrm>
            <a:off x="482600" y="1527429"/>
            <a:ext cx="8178799" cy="3803141"/>
          </a:xfrm>
          <a:prstGeom prst="rect">
            <a:avLst/>
          </a:prstGeom>
        </p:spPr>
      </p:pic>
      <p:sp>
        <p:nvSpPr>
          <p:cNvPr id="6" name="TextBox 5">
            <a:extLst>
              <a:ext uri="{FF2B5EF4-FFF2-40B4-BE49-F238E27FC236}">
                <a16:creationId xmlns:a16="http://schemas.microsoft.com/office/drawing/2014/main" id="{3E3CF762-9611-13D8-DAC6-3A4D83EAE828}"/>
              </a:ext>
            </a:extLst>
          </p:cNvPr>
          <p:cNvSpPr txBox="1"/>
          <p:nvPr/>
        </p:nvSpPr>
        <p:spPr>
          <a:xfrm>
            <a:off x="5173060" y="199770"/>
            <a:ext cx="3158314" cy="738664"/>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We handle the domain event to update our stock aggregate based on the occurrence.</a:t>
            </a:r>
          </a:p>
        </p:txBody>
      </p:sp>
      <p:cxnSp>
        <p:nvCxnSpPr>
          <p:cNvPr id="7" name="Straight Arrow Connector 6">
            <a:extLst>
              <a:ext uri="{FF2B5EF4-FFF2-40B4-BE49-F238E27FC236}">
                <a16:creationId xmlns:a16="http://schemas.microsoft.com/office/drawing/2014/main" id="{F8072839-369F-C638-B358-71581694D88B}"/>
              </a:ext>
            </a:extLst>
          </p:cNvPr>
          <p:cNvCxnSpPr>
            <a:cxnSpLocks/>
          </p:cNvCxnSpPr>
          <p:nvPr/>
        </p:nvCxnSpPr>
        <p:spPr>
          <a:xfrm flipH="1">
            <a:off x="3191815" y="1104523"/>
            <a:ext cx="3381001" cy="2049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323D4CF-F43B-0811-7AB9-93C253325785}"/>
              </a:ext>
            </a:extLst>
          </p:cNvPr>
          <p:cNvSpPr txBox="1"/>
          <p:nvPr/>
        </p:nvSpPr>
        <p:spPr>
          <a:xfrm>
            <a:off x="2598345" y="5753476"/>
            <a:ext cx="5432756" cy="954107"/>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We may worry about what happens if this event does not fire, but we have placed the order. Likely, we will raise out-of-stock in the warehouse, but next we will see how durable execution by a queue helps.</a:t>
            </a:r>
          </a:p>
        </p:txBody>
      </p:sp>
      <p:cxnSp>
        <p:nvCxnSpPr>
          <p:cNvPr id="9" name="Straight Arrow Connector 8">
            <a:extLst>
              <a:ext uri="{FF2B5EF4-FFF2-40B4-BE49-F238E27FC236}">
                <a16:creationId xmlns:a16="http://schemas.microsoft.com/office/drawing/2014/main" id="{4529E63B-3432-1B17-3F4D-696962E3D942}"/>
              </a:ext>
            </a:extLst>
          </p:cNvPr>
          <p:cNvCxnSpPr>
            <a:cxnSpLocks/>
          </p:cNvCxnSpPr>
          <p:nvPr/>
        </p:nvCxnSpPr>
        <p:spPr>
          <a:xfrm flipH="1" flipV="1">
            <a:off x="2598345" y="4626321"/>
            <a:ext cx="3612332" cy="8781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8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AF18BE-168D-C4B5-7378-64FEEBAAABD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2287E-6C3A-4326-9AD7-C06D5584A4F5}"/>
              </a:ext>
            </a:extLst>
          </p:cNvPr>
          <p:cNvSpPr>
            <a:spLocks noGrp="1"/>
          </p:cNvSpPr>
          <p:nvPr>
            <p:ph type="ctrTitle"/>
          </p:nvPr>
        </p:nvSpPr>
        <p:spPr>
          <a:xfrm>
            <a:off x="628650" y="451381"/>
            <a:ext cx="7884414" cy="4066540"/>
          </a:xfrm>
        </p:spPr>
        <p:txBody>
          <a:bodyPr anchor="b">
            <a:normAutofit/>
          </a:bodyPr>
          <a:lstStyle/>
          <a:p>
            <a:pPr algn="l"/>
            <a:r>
              <a:rPr lang="en-GB" sz="5700" dirty="0"/>
              <a:t>Guaranteed, At Least Once</a:t>
            </a:r>
          </a:p>
        </p:txBody>
      </p:sp>
      <p:sp>
        <p:nvSpPr>
          <p:cNvPr id="3" name="Subtitle 2">
            <a:extLst>
              <a:ext uri="{FF2B5EF4-FFF2-40B4-BE49-F238E27FC236}">
                <a16:creationId xmlns:a16="http://schemas.microsoft.com/office/drawing/2014/main" id="{85B3DAF6-4643-39FF-FCA7-3EE60B382678}"/>
              </a:ext>
            </a:extLst>
          </p:cNvPr>
          <p:cNvSpPr>
            <a:spLocks noGrp="1"/>
          </p:cNvSpPr>
          <p:nvPr>
            <p:ph type="subTitle" idx="1"/>
          </p:nvPr>
        </p:nvSpPr>
        <p:spPr>
          <a:xfrm>
            <a:off x="628649" y="4983276"/>
            <a:ext cx="7884414" cy="1126680"/>
          </a:xfrm>
        </p:spPr>
        <p:txBody>
          <a:bodyPr>
            <a:normAutofit/>
          </a:bodyPr>
          <a:lstStyle/>
          <a:p>
            <a:pPr algn="l"/>
            <a:endParaRPr lang="en-GB"/>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996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DD670E-8CDE-6AE9-C4ED-5495191C4EF0}"/>
            </a:ext>
          </a:extLst>
        </p:cNvPr>
        <p:cNvGrpSpPr/>
        <p:nvPr/>
      </p:nvGrpSpPr>
      <p:grpSpPr>
        <a:xfrm>
          <a:off x="0" y="0"/>
          <a:ext cx="0" cy="0"/>
          <a:chOff x="0" y="0"/>
          <a:chExt cx="0" cy="0"/>
        </a:xfrm>
      </p:grpSpPr>
      <p:pic>
        <p:nvPicPr>
          <p:cNvPr id="5" name="Picture 4" descr="A computer screen shot of a program&#10;&#10;AI-generated content may be incorrect.">
            <a:extLst>
              <a:ext uri="{FF2B5EF4-FFF2-40B4-BE49-F238E27FC236}">
                <a16:creationId xmlns:a16="http://schemas.microsoft.com/office/drawing/2014/main" id="{B31854A6-378F-4318-392A-BB0C2C27A0D8}"/>
              </a:ext>
            </a:extLst>
          </p:cNvPr>
          <p:cNvPicPr>
            <a:picLocks noChangeAspect="1"/>
          </p:cNvPicPr>
          <p:nvPr/>
        </p:nvPicPr>
        <p:blipFill>
          <a:blip r:embed="rId2"/>
          <a:stretch>
            <a:fillRect/>
          </a:stretch>
        </p:blipFill>
        <p:spPr>
          <a:xfrm>
            <a:off x="482600" y="750443"/>
            <a:ext cx="8178799" cy="5357113"/>
          </a:xfrm>
          <a:prstGeom prst="rect">
            <a:avLst/>
          </a:prstGeom>
        </p:spPr>
      </p:pic>
      <p:sp>
        <p:nvSpPr>
          <p:cNvPr id="6" name="TextBox 5">
            <a:extLst>
              <a:ext uri="{FF2B5EF4-FFF2-40B4-BE49-F238E27FC236}">
                <a16:creationId xmlns:a16="http://schemas.microsoft.com/office/drawing/2014/main" id="{FE3EA6B1-26A5-A80F-E546-A39ED0A3C6A4}"/>
              </a:ext>
            </a:extLst>
          </p:cNvPr>
          <p:cNvSpPr txBox="1"/>
          <p:nvPr/>
        </p:nvSpPr>
        <p:spPr>
          <a:xfrm>
            <a:off x="2978590" y="2648138"/>
            <a:ext cx="5432756" cy="523220"/>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Instead of publishing the event locally, we post it to a broker, which in turn distributes it to its subscribers.</a:t>
            </a:r>
          </a:p>
        </p:txBody>
      </p:sp>
      <p:cxnSp>
        <p:nvCxnSpPr>
          <p:cNvPr id="7" name="Straight Arrow Connector 6">
            <a:extLst>
              <a:ext uri="{FF2B5EF4-FFF2-40B4-BE49-F238E27FC236}">
                <a16:creationId xmlns:a16="http://schemas.microsoft.com/office/drawing/2014/main" id="{FF670AA4-9D4F-9687-E971-42650DA6B975}"/>
              </a:ext>
            </a:extLst>
          </p:cNvPr>
          <p:cNvCxnSpPr>
            <a:cxnSpLocks/>
          </p:cNvCxnSpPr>
          <p:nvPr/>
        </p:nvCxnSpPr>
        <p:spPr>
          <a:xfrm flipH="1">
            <a:off x="3521798" y="3340729"/>
            <a:ext cx="1774479" cy="1756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490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A91EC3-8E88-0E55-AD8B-90EDB8F2903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11D27-B0CA-90AD-F693-2DFF6D73564E}"/>
              </a:ext>
            </a:extLst>
          </p:cNvPr>
          <p:cNvSpPr>
            <a:spLocks noGrp="1"/>
          </p:cNvSpPr>
          <p:nvPr>
            <p:ph type="title"/>
          </p:nvPr>
        </p:nvSpPr>
        <p:spPr>
          <a:xfrm>
            <a:off x="479161" y="639193"/>
            <a:ext cx="2678858" cy="3573516"/>
          </a:xfrm>
        </p:spPr>
        <p:txBody>
          <a:bodyPr vert="horz" lIns="91440" tIns="45720" rIns="91440" bIns="45720" rtlCol="0" anchor="b">
            <a:normAutofit/>
          </a:bodyPr>
          <a:lstStyle/>
          <a:p>
            <a:pPr defTabSz="914400"/>
            <a:r>
              <a:rPr lang="en-US" sz="4000" kern="1200">
                <a:solidFill>
                  <a:schemeClr val="tx1"/>
                </a:solidFill>
                <a:latin typeface="+mj-lt"/>
                <a:ea typeface="+mj-ea"/>
                <a:cs typeface="+mj-cs"/>
              </a:rPr>
              <a:t>Guaranteed Delivery</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een rectangle with blue text&#10;&#10;AI-generated content may be incorrect.">
            <a:extLst>
              <a:ext uri="{FF2B5EF4-FFF2-40B4-BE49-F238E27FC236}">
                <a16:creationId xmlns:a16="http://schemas.microsoft.com/office/drawing/2014/main" id="{7FC58384-98F5-4F8F-A76A-F58CE5C1271E}"/>
              </a:ext>
            </a:extLst>
          </p:cNvPr>
          <p:cNvPicPr>
            <a:picLocks noChangeAspect="1"/>
          </p:cNvPicPr>
          <p:nvPr/>
        </p:nvPicPr>
        <p:blipFill>
          <a:blip r:embed="rId2"/>
          <a:stretch>
            <a:fillRect/>
          </a:stretch>
        </p:blipFill>
        <p:spPr>
          <a:xfrm>
            <a:off x="3490722" y="1934034"/>
            <a:ext cx="5410962" cy="2962500"/>
          </a:xfrm>
          <a:prstGeom prst="rect">
            <a:avLst/>
          </a:prstGeom>
        </p:spPr>
      </p:pic>
    </p:spTree>
    <p:extLst>
      <p:ext uri="{BB962C8B-B14F-4D97-AF65-F5344CB8AC3E}">
        <p14:creationId xmlns:p14="http://schemas.microsoft.com/office/powerpoint/2010/main" val="3934734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36420-A521-EECA-7AC4-2317C44ADDC2}"/>
              </a:ext>
            </a:extLst>
          </p:cNvPr>
          <p:cNvPicPr>
            <a:picLocks noChangeAspect="1"/>
          </p:cNvPicPr>
          <p:nvPr/>
        </p:nvPicPr>
        <p:blipFill>
          <a:blip r:embed="rId2"/>
          <a:stretch>
            <a:fillRect/>
          </a:stretch>
        </p:blipFill>
        <p:spPr>
          <a:xfrm>
            <a:off x="3230303" y="2169023"/>
            <a:ext cx="2410848" cy="2410848"/>
          </a:xfrm>
          <a:prstGeom prst="rect">
            <a:avLst/>
          </a:prstGeom>
        </p:spPr>
      </p:pic>
    </p:spTree>
    <p:extLst>
      <p:ext uri="{BB962C8B-B14F-4D97-AF65-F5344CB8AC3E}">
        <p14:creationId xmlns:p14="http://schemas.microsoft.com/office/powerpoint/2010/main" val="1943352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8011E-00A2-BF93-896C-2A6F89707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BAD56-5B4B-4A4D-42CA-DB7F014D652F}"/>
              </a:ext>
            </a:extLst>
          </p:cNvPr>
          <p:cNvSpPr>
            <a:spLocks noGrp="1"/>
          </p:cNvSpPr>
          <p:nvPr>
            <p:ph type="title"/>
          </p:nvPr>
        </p:nvSpPr>
        <p:spPr/>
        <p:txBody>
          <a:bodyPr>
            <a:normAutofit/>
          </a:bodyPr>
          <a:lstStyle/>
          <a:p>
            <a:r>
              <a:rPr dirty="0"/>
              <a:t>Message Mappers and Transformations</a:t>
            </a:r>
          </a:p>
        </p:txBody>
      </p:sp>
      <p:sp>
        <p:nvSpPr>
          <p:cNvPr id="3" name="Content Placeholder 2">
            <a:extLst>
              <a:ext uri="{FF2B5EF4-FFF2-40B4-BE49-F238E27FC236}">
                <a16:creationId xmlns:a16="http://schemas.microsoft.com/office/drawing/2014/main" id="{09E588FA-8EA8-F025-D46D-04BE5A62B30C}"/>
              </a:ext>
            </a:extLst>
          </p:cNvPr>
          <p:cNvSpPr>
            <a:spLocks noGrp="1"/>
          </p:cNvSpPr>
          <p:nvPr>
            <p:ph idx="1"/>
          </p:nvPr>
        </p:nvSpPr>
        <p:spPr>
          <a:xfrm>
            <a:off x="628650" y="1825625"/>
            <a:ext cx="7991368" cy="701818"/>
          </a:xfrm>
        </p:spPr>
        <p:txBody>
          <a:bodyPr>
            <a:normAutofit/>
          </a:bodyPr>
          <a:lstStyle/>
          <a:p>
            <a:pPr marL="0" indent="0">
              <a:buNone/>
            </a:pPr>
            <a:r>
              <a:rPr lang="en-GB" dirty="0"/>
              <a:t>To produce a message, from our request, we need some way to translate our request into a message</a:t>
            </a:r>
            <a:endParaRPr dirty="0"/>
          </a:p>
        </p:txBody>
      </p:sp>
      <p:sp>
        <p:nvSpPr>
          <p:cNvPr id="4" name="Content Placeholder 2">
            <a:extLst>
              <a:ext uri="{FF2B5EF4-FFF2-40B4-BE49-F238E27FC236}">
                <a16:creationId xmlns:a16="http://schemas.microsoft.com/office/drawing/2014/main" id="{15A1B51C-8887-2062-993B-6D205F3F8C52}"/>
              </a:ext>
            </a:extLst>
          </p:cNvPr>
          <p:cNvSpPr txBox="1">
            <a:spLocks/>
          </p:cNvSpPr>
          <p:nvPr/>
        </p:nvSpPr>
        <p:spPr>
          <a:xfrm>
            <a:off x="1241844" y="2589088"/>
            <a:ext cx="6083630" cy="7018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 given messaging transport has a protocol that describes how to write a message.</a:t>
            </a:r>
          </a:p>
        </p:txBody>
      </p:sp>
      <p:sp>
        <p:nvSpPr>
          <p:cNvPr id="5" name="Content Placeholder 2">
            <a:extLst>
              <a:ext uri="{FF2B5EF4-FFF2-40B4-BE49-F238E27FC236}">
                <a16:creationId xmlns:a16="http://schemas.microsoft.com/office/drawing/2014/main" id="{F761B164-A1D7-5890-F10A-4DC0A7EF1773}"/>
              </a:ext>
            </a:extLst>
          </p:cNvPr>
          <p:cNvSpPr txBox="1">
            <a:spLocks/>
          </p:cNvSpPr>
          <p:nvPr/>
        </p:nvSpPr>
        <p:spPr>
          <a:xfrm>
            <a:off x="1241844" y="3288336"/>
            <a:ext cx="6083630" cy="78022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If we want to support multiple transports, one route is to convert the request into a neutral message format and translate that in each transport.</a:t>
            </a:r>
          </a:p>
        </p:txBody>
      </p:sp>
      <p:sp>
        <p:nvSpPr>
          <p:cNvPr id="6" name="Content Placeholder 2">
            <a:extLst>
              <a:ext uri="{FF2B5EF4-FFF2-40B4-BE49-F238E27FC236}">
                <a16:creationId xmlns:a16="http://schemas.microsoft.com/office/drawing/2014/main" id="{46370DEA-E29A-0D06-AF7A-7094D2BBE70F}"/>
              </a:ext>
            </a:extLst>
          </p:cNvPr>
          <p:cNvSpPr txBox="1">
            <a:spLocks/>
          </p:cNvSpPr>
          <p:nvPr/>
        </p:nvSpPr>
        <p:spPr>
          <a:xfrm>
            <a:off x="1241844" y="4242120"/>
            <a:ext cx="6083630" cy="39152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We use a message mapper for this.</a:t>
            </a:r>
          </a:p>
        </p:txBody>
      </p:sp>
      <p:sp>
        <p:nvSpPr>
          <p:cNvPr id="7" name="Content Placeholder 2">
            <a:extLst>
              <a:ext uri="{FF2B5EF4-FFF2-40B4-BE49-F238E27FC236}">
                <a16:creationId xmlns:a16="http://schemas.microsoft.com/office/drawing/2014/main" id="{55FFD009-D04B-AB6E-4DE6-0D16C257482B}"/>
              </a:ext>
            </a:extLst>
          </p:cNvPr>
          <p:cNvSpPr txBox="1">
            <a:spLocks/>
          </p:cNvSpPr>
          <p:nvPr/>
        </p:nvSpPr>
        <p:spPr>
          <a:xfrm>
            <a:off x="1241844" y="4807199"/>
            <a:ext cx="6083630" cy="87440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Again, we can create a middleware pipeline for common transformations such as encryption, compression, and claim check, allowing these to be declarative.</a:t>
            </a:r>
          </a:p>
        </p:txBody>
      </p:sp>
    </p:spTree>
    <p:extLst>
      <p:ext uri="{BB962C8B-B14F-4D97-AF65-F5344CB8AC3E}">
        <p14:creationId xmlns:p14="http://schemas.microsoft.com/office/powerpoint/2010/main" val="8869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980B40-DB67-6A8D-9B24-4BB3268E567B}"/>
              </a:ext>
            </a:extLst>
          </p:cNvPr>
          <p:cNvPicPr>
            <a:picLocks noChangeAspect="1"/>
          </p:cNvPicPr>
          <p:nvPr/>
        </p:nvPicPr>
        <p:blipFill>
          <a:blip r:embed="rId2"/>
          <a:stretch>
            <a:fillRect/>
          </a:stretch>
        </p:blipFill>
        <p:spPr>
          <a:xfrm>
            <a:off x="1006867" y="1310795"/>
            <a:ext cx="7772400" cy="4236410"/>
          </a:xfrm>
          <a:prstGeom prst="rect">
            <a:avLst/>
          </a:prstGeom>
        </p:spPr>
      </p:pic>
    </p:spTree>
    <p:extLst>
      <p:ext uri="{BB962C8B-B14F-4D97-AF65-F5344CB8AC3E}">
        <p14:creationId xmlns:p14="http://schemas.microsoft.com/office/powerpoint/2010/main" val="709516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mputer screen shot of a program&#10;&#10;AI-generated content may be incorrect.">
            <a:extLst>
              <a:ext uri="{FF2B5EF4-FFF2-40B4-BE49-F238E27FC236}">
                <a16:creationId xmlns:a16="http://schemas.microsoft.com/office/drawing/2014/main" id="{629C025D-347D-77A6-D047-EA511A04AD1D}"/>
              </a:ext>
            </a:extLst>
          </p:cNvPr>
          <p:cNvPicPr>
            <a:picLocks noChangeAspect="1"/>
          </p:cNvPicPr>
          <p:nvPr/>
        </p:nvPicPr>
        <p:blipFill>
          <a:blip r:embed="rId2"/>
          <a:stretch>
            <a:fillRect/>
          </a:stretch>
        </p:blipFill>
        <p:spPr>
          <a:xfrm>
            <a:off x="482600" y="750443"/>
            <a:ext cx="8178799" cy="5357113"/>
          </a:xfrm>
          <a:prstGeom prst="rect">
            <a:avLst/>
          </a:prstGeom>
        </p:spPr>
      </p:pic>
      <p:sp>
        <p:nvSpPr>
          <p:cNvPr id="13" name="TextBox 12">
            <a:extLst>
              <a:ext uri="{FF2B5EF4-FFF2-40B4-BE49-F238E27FC236}">
                <a16:creationId xmlns:a16="http://schemas.microsoft.com/office/drawing/2014/main" id="{75F7A505-E212-1A35-C468-F4AEA126E4F0}"/>
              </a:ext>
            </a:extLst>
          </p:cNvPr>
          <p:cNvSpPr txBox="1"/>
          <p:nvPr/>
        </p:nvSpPr>
        <p:spPr>
          <a:xfrm>
            <a:off x="3094776" y="5388302"/>
            <a:ext cx="5432756" cy="523220"/>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But this is not transactional – how do we guarantee the message will be sent if the order is placed?</a:t>
            </a:r>
          </a:p>
        </p:txBody>
      </p:sp>
      <p:cxnSp>
        <p:nvCxnSpPr>
          <p:cNvPr id="14" name="Straight Arrow Connector 13">
            <a:extLst>
              <a:ext uri="{FF2B5EF4-FFF2-40B4-BE49-F238E27FC236}">
                <a16:creationId xmlns:a16="http://schemas.microsoft.com/office/drawing/2014/main" id="{31F64421-8FBD-9EE8-B501-80BF2BA64437}"/>
              </a:ext>
            </a:extLst>
          </p:cNvPr>
          <p:cNvCxnSpPr>
            <a:cxnSpLocks/>
          </p:cNvCxnSpPr>
          <p:nvPr/>
        </p:nvCxnSpPr>
        <p:spPr>
          <a:xfrm flipH="1" flipV="1">
            <a:off x="2453489" y="4825497"/>
            <a:ext cx="525101" cy="674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315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450D0-DBBE-5632-C661-B753777E7886}"/>
              </a:ext>
            </a:extLst>
          </p:cNvPr>
          <p:cNvPicPr>
            <a:picLocks noChangeAspect="1"/>
          </p:cNvPicPr>
          <p:nvPr/>
        </p:nvPicPr>
        <p:blipFill>
          <a:blip r:embed="rId2"/>
          <a:stretch>
            <a:fillRect/>
          </a:stretch>
        </p:blipFill>
        <p:spPr>
          <a:xfrm>
            <a:off x="390525" y="1190625"/>
            <a:ext cx="7838903" cy="4196224"/>
          </a:xfrm>
          <a:prstGeom prst="rect">
            <a:avLst/>
          </a:prstGeom>
        </p:spPr>
      </p:pic>
      <p:sp>
        <p:nvSpPr>
          <p:cNvPr id="5" name="TextBox 4">
            <a:extLst>
              <a:ext uri="{FF2B5EF4-FFF2-40B4-BE49-F238E27FC236}">
                <a16:creationId xmlns:a16="http://schemas.microsoft.com/office/drawing/2014/main" id="{A3DC66CB-C49D-C101-ABBE-82376A994BBA}"/>
              </a:ext>
            </a:extLst>
          </p:cNvPr>
          <p:cNvSpPr txBox="1"/>
          <p:nvPr/>
        </p:nvSpPr>
        <p:spPr>
          <a:xfrm>
            <a:off x="4667251" y="1591167"/>
            <a:ext cx="3028949" cy="133882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solidFill>
                  <a:schemeClr val="accent1"/>
                </a:solidFill>
                <a:latin typeface="Chalkboard" panose="03050602040202020205" pitchFamily="66" charset="77"/>
              </a:rPr>
              <a:t>We </a:t>
            </a:r>
            <a:r>
              <a:rPr lang="en-US" sz="1350" b="1" dirty="0">
                <a:solidFill>
                  <a:schemeClr val="accent1"/>
                </a:solidFill>
                <a:latin typeface="Chalkboard" panose="03050602040202020205" pitchFamily="66" charset="77"/>
              </a:rPr>
              <a:t>must ensure that the message is enqueued using a transaction</a:t>
            </a:r>
            <a:r>
              <a:rPr lang="en-US" sz="1350" dirty="0">
                <a:solidFill>
                  <a:schemeClr val="accent1"/>
                </a:solidFill>
                <a:latin typeface="Chalkboard" panose="03050602040202020205" pitchFamily="66" charset="77"/>
              </a:rPr>
              <a:t> with the entity change; otherwise, the other entity will become inconsistent because no message was sent!</a:t>
            </a:r>
            <a:endParaRPr lang="en-US" sz="1350" b="1" dirty="0">
              <a:solidFill>
                <a:schemeClr val="accent1"/>
              </a:solidFill>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164D0184-B156-9654-49C0-0E429765B23C}"/>
              </a:ext>
            </a:extLst>
          </p:cNvPr>
          <p:cNvCxnSpPr>
            <a:cxnSpLocks/>
            <a:stCxn id="5" idx="2"/>
          </p:cNvCxnSpPr>
          <p:nvPr/>
        </p:nvCxnSpPr>
        <p:spPr>
          <a:xfrm flipH="1">
            <a:off x="3933825" y="2929995"/>
            <a:ext cx="2247901" cy="675464"/>
          </a:xfrm>
          <a:prstGeom prst="straightConnector1">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415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1FF2D-ECAE-92B9-49BD-743823670937}"/>
              </a:ext>
            </a:extLst>
          </p:cNvPr>
          <p:cNvPicPr>
            <a:picLocks noChangeAspect="1"/>
          </p:cNvPicPr>
          <p:nvPr/>
        </p:nvPicPr>
        <p:blipFill>
          <a:blip r:embed="rId3"/>
          <a:stretch>
            <a:fillRect/>
          </a:stretch>
        </p:blipFill>
        <p:spPr>
          <a:xfrm>
            <a:off x="1186064" y="1012105"/>
            <a:ext cx="6600419" cy="4833791"/>
          </a:xfrm>
          <a:prstGeom prst="rect">
            <a:avLst/>
          </a:prstGeom>
        </p:spPr>
      </p:pic>
      <p:sp>
        <p:nvSpPr>
          <p:cNvPr id="6" name="TextBox 5">
            <a:extLst>
              <a:ext uri="{FF2B5EF4-FFF2-40B4-BE49-F238E27FC236}">
                <a16:creationId xmlns:a16="http://schemas.microsoft.com/office/drawing/2014/main" id="{8D7C8717-2C76-7CBC-60DD-77B95D771DAF}"/>
              </a:ext>
            </a:extLst>
          </p:cNvPr>
          <p:cNvSpPr txBox="1"/>
          <p:nvPr/>
        </p:nvSpPr>
        <p:spPr>
          <a:xfrm>
            <a:off x="238126" y="1810243"/>
            <a:ext cx="3028949" cy="50783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solidFill>
                  <a:schemeClr val="accent1"/>
                </a:solidFill>
                <a:latin typeface="Chalkboard" panose="03050602040202020205" pitchFamily="66" charset="77"/>
              </a:rPr>
              <a:t>We are unable to create a transaction between Db and queue</a:t>
            </a:r>
            <a:endParaRPr lang="en-US" sz="1350" b="1" dirty="0">
              <a:solidFill>
                <a:schemeClr val="accent1"/>
              </a:solidFill>
              <a:latin typeface="Chalkboard" panose="03050602040202020205" pitchFamily="66" charset="77"/>
            </a:endParaRPr>
          </a:p>
        </p:txBody>
      </p:sp>
      <p:cxnSp>
        <p:nvCxnSpPr>
          <p:cNvPr id="7" name="Straight Arrow Connector 6">
            <a:extLst>
              <a:ext uri="{FF2B5EF4-FFF2-40B4-BE49-F238E27FC236}">
                <a16:creationId xmlns:a16="http://schemas.microsoft.com/office/drawing/2014/main" id="{A4DCE214-0064-03EC-7DB4-B67352B8584C}"/>
              </a:ext>
            </a:extLst>
          </p:cNvPr>
          <p:cNvCxnSpPr>
            <a:cxnSpLocks/>
            <a:stCxn id="6" idx="3"/>
          </p:cNvCxnSpPr>
          <p:nvPr/>
        </p:nvCxnSpPr>
        <p:spPr>
          <a:xfrm>
            <a:off x="3267075" y="2064159"/>
            <a:ext cx="1219199" cy="85407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28029031-CDFC-149C-537A-B1D228F49150}"/>
              </a:ext>
            </a:extLst>
          </p:cNvPr>
          <p:cNvSpPr txBox="1"/>
          <p:nvPr/>
        </p:nvSpPr>
        <p:spPr>
          <a:xfrm>
            <a:off x="114301" y="3110621"/>
            <a:ext cx="1685924" cy="196207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solidFill>
                  <a:schemeClr val="accent1"/>
                </a:solidFill>
                <a:latin typeface="Chalkboard" panose="03050602040202020205" pitchFamily="66" charset="77"/>
              </a:rPr>
              <a:t>We create an </a:t>
            </a:r>
            <a:r>
              <a:rPr lang="en-US" sz="1350" b="1" dirty="0">
                <a:solidFill>
                  <a:schemeClr val="accent1"/>
                </a:solidFill>
                <a:latin typeface="Chalkboard" panose="03050602040202020205" pitchFamily="66" charset="77"/>
              </a:rPr>
              <a:t>Outbox</a:t>
            </a:r>
            <a:r>
              <a:rPr lang="en-US" sz="1350" dirty="0">
                <a:solidFill>
                  <a:schemeClr val="accent1"/>
                </a:solidFill>
                <a:latin typeface="Chalkboard" panose="03050602040202020205" pitchFamily="66" charset="77"/>
              </a:rPr>
              <a:t> table and write the message we intend to send to that, in a transaction with the write with the changed/added entity</a:t>
            </a:r>
            <a:endParaRPr lang="en-US" sz="1350" b="1" dirty="0">
              <a:solidFill>
                <a:schemeClr val="accent1"/>
              </a:solidFill>
              <a:latin typeface="Chalkboard" panose="03050602040202020205" pitchFamily="66" charset="77"/>
            </a:endParaRPr>
          </a:p>
        </p:txBody>
      </p:sp>
      <p:cxnSp>
        <p:nvCxnSpPr>
          <p:cNvPr id="13" name="Straight Arrow Connector 12">
            <a:extLst>
              <a:ext uri="{FF2B5EF4-FFF2-40B4-BE49-F238E27FC236}">
                <a16:creationId xmlns:a16="http://schemas.microsoft.com/office/drawing/2014/main" id="{C9B4E50B-8D46-8497-F693-8074C7A11D93}"/>
              </a:ext>
            </a:extLst>
          </p:cNvPr>
          <p:cNvCxnSpPr>
            <a:cxnSpLocks/>
            <a:stCxn id="12" idx="3"/>
          </p:cNvCxnSpPr>
          <p:nvPr/>
        </p:nvCxnSpPr>
        <p:spPr>
          <a:xfrm flipV="1">
            <a:off x="1800225" y="3560745"/>
            <a:ext cx="800100" cy="53091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C337A40-0911-CF75-135C-B2BAB20F205B}"/>
              </a:ext>
            </a:extLst>
          </p:cNvPr>
          <p:cNvSpPr txBox="1"/>
          <p:nvPr/>
        </p:nvSpPr>
        <p:spPr>
          <a:xfrm>
            <a:off x="5419726" y="4892754"/>
            <a:ext cx="3028949" cy="71558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solidFill>
                  <a:schemeClr val="accent1"/>
                </a:solidFill>
                <a:latin typeface="Chalkboard" panose="03050602040202020205" pitchFamily="66" charset="77"/>
              </a:rPr>
              <a:t>A worker looks for messages that have not been marked as sent, and sends them. It will retry until sent.</a:t>
            </a:r>
            <a:endParaRPr lang="en-US" sz="1350" b="1" dirty="0">
              <a:solidFill>
                <a:schemeClr val="accent1"/>
              </a:solidFill>
              <a:latin typeface="Chalkboard" panose="03050602040202020205" pitchFamily="66" charset="77"/>
            </a:endParaRPr>
          </a:p>
        </p:txBody>
      </p:sp>
      <p:cxnSp>
        <p:nvCxnSpPr>
          <p:cNvPr id="16" name="Straight Arrow Connector 15">
            <a:extLst>
              <a:ext uri="{FF2B5EF4-FFF2-40B4-BE49-F238E27FC236}">
                <a16:creationId xmlns:a16="http://schemas.microsoft.com/office/drawing/2014/main" id="{9859FD7A-C8BD-1EB4-987B-694AB573072D}"/>
              </a:ext>
            </a:extLst>
          </p:cNvPr>
          <p:cNvCxnSpPr>
            <a:cxnSpLocks/>
          </p:cNvCxnSpPr>
          <p:nvPr/>
        </p:nvCxnSpPr>
        <p:spPr>
          <a:xfrm flipH="1">
            <a:off x="4773168" y="5114925"/>
            <a:ext cx="589407" cy="8572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89B3BD8-0B9D-37E6-6FE5-68FB223E83C3}"/>
              </a:ext>
            </a:extLst>
          </p:cNvPr>
          <p:cNvSpPr txBox="1"/>
          <p:nvPr/>
        </p:nvSpPr>
        <p:spPr>
          <a:xfrm>
            <a:off x="5497450" y="1463994"/>
            <a:ext cx="3028949" cy="113107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solidFill>
                  <a:schemeClr val="accent1"/>
                </a:solidFill>
                <a:latin typeface="Chalkboard" panose="03050602040202020205" pitchFamily="66" charset="77"/>
              </a:rPr>
              <a:t>We can also send the message written immediately from the application to reduce latency (caused by the polling interval for the worker).</a:t>
            </a:r>
            <a:endParaRPr lang="en-US" sz="1350" b="1" dirty="0">
              <a:solidFill>
                <a:schemeClr val="accent1"/>
              </a:solidFill>
              <a:latin typeface="Chalkboard" panose="03050602040202020205" pitchFamily="66" charset="77"/>
            </a:endParaRPr>
          </a:p>
        </p:txBody>
      </p:sp>
      <p:cxnSp>
        <p:nvCxnSpPr>
          <p:cNvPr id="21" name="Straight Arrow Connector 20">
            <a:extLst>
              <a:ext uri="{FF2B5EF4-FFF2-40B4-BE49-F238E27FC236}">
                <a16:creationId xmlns:a16="http://schemas.microsoft.com/office/drawing/2014/main" id="{2A4AE8A7-E5A1-9749-7FCE-816FD6803338}"/>
              </a:ext>
            </a:extLst>
          </p:cNvPr>
          <p:cNvCxnSpPr>
            <a:cxnSpLocks/>
          </p:cNvCxnSpPr>
          <p:nvPr/>
        </p:nvCxnSpPr>
        <p:spPr>
          <a:xfrm flipH="1">
            <a:off x="4593147" y="2364241"/>
            <a:ext cx="1624773" cy="74638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0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5"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BF131-54D4-6D27-AA74-BA4A0FFA7399}"/>
              </a:ext>
            </a:extLst>
          </p:cNvPr>
          <p:cNvPicPr>
            <a:picLocks noChangeAspect="1"/>
          </p:cNvPicPr>
          <p:nvPr/>
        </p:nvPicPr>
        <p:blipFill>
          <a:blip r:embed="rId2"/>
          <a:stretch>
            <a:fillRect/>
          </a:stretch>
        </p:blipFill>
        <p:spPr>
          <a:xfrm>
            <a:off x="1186064" y="1012105"/>
            <a:ext cx="6600419" cy="4833791"/>
          </a:xfrm>
          <a:prstGeom prst="rect">
            <a:avLst/>
          </a:prstGeom>
        </p:spPr>
      </p:pic>
      <p:sp>
        <p:nvSpPr>
          <p:cNvPr id="4" name="TextBox 3">
            <a:extLst>
              <a:ext uri="{FF2B5EF4-FFF2-40B4-BE49-F238E27FC236}">
                <a16:creationId xmlns:a16="http://schemas.microsoft.com/office/drawing/2014/main" id="{B91DD5C6-B290-50DA-39E0-C7EE936143E2}"/>
              </a:ext>
            </a:extLst>
          </p:cNvPr>
          <p:cNvSpPr txBox="1"/>
          <p:nvPr/>
        </p:nvSpPr>
        <p:spPr>
          <a:xfrm>
            <a:off x="5497450" y="1463994"/>
            <a:ext cx="3028949" cy="92333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solidFill>
                  <a:schemeClr val="accent1"/>
                </a:solidFill>
                <a:latin typeface="Chalkboard" panose="03050602040202020205" pitchFamily="66" charset="77"/>
              </a:rPr>
              <a:t>We can’t know if our failure to receive an ack from the broker that a message was sent means it actually was not sent.</a:t>
            </a:r>
            <a:endParaRPr lang="en-US" sz="1350" b="1" dirty="0">
              <a:solidFill>
                <a:schemeClr val="accent1"/>
              </a:solidFill>
              <a:latin typeface="Chalkboard" panose="03050602040202020205" pitchFamily="66" charset="77"/>
            </a:endParaRPr>
          </a:p>
        </p:txBody>
      </p:sp>
      <p:cxnSp>
        <p:nvCxnSpPr>
          <p:cNvPr id="5" name="Straight Arrow Connector 4">
            <a:extLst>
              <a:ext uri="{FF2B5EF4-FFF2-40B4-BE49-F238E27FC236}">
                <a16:creationId xmlns:a16="http://schemas.microsoft.com/office/drawing/2014/main" id="{AAFAF531-F967-FC2F-9DC8-E7903ACC3186}"/>
              </a:ext>
            </a:extLst>
          </p:cNvPr>
          <p:cNvCxnSpPr>
            <a:cxnSpLocks/>
          </p:cNvCxnSpPr>
          <p:nvPr/>
        </p:nvCxnSpPr>
        <p:spPr>
          <a:xfrm flipH="1">
            <a:off x="4593147" y="2156491"/>
            <a:ext cx="1871661" cy="95413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1C2F99A-14C8-694C-4839-BD34667C1EB4}"/>
              </a:ext>
            </a:extLst>
          </p:cNvPr>
          <p:cNvSpPr txBox="1"/>
          <p:nvPr/>
        </p:nvSpPr>
        <p:spPr>
          <a:xfrm>
            <a:off x="5666614" y="4619824"/>
            <a:ext cx="3028949" cy="92333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solidFill>
                  <a:schemeClr val="accent1"/>
                </a:solidFill>
                <a:latin typeface="Chalkboard" panose="03050602040202020205" pitchFamily="66" charset="77"/>
              </a:rPr>
              <a:t>For this reason although we offer </a:t>
            </a:r>
            <a:r>
              <a:rPr lang="en-US" sz="1350" b="1" dirty="0">
                <a:solidFill>
                  <a:schemeClr val="accent1"/>
                </a:solidFill>
                <a:latin typeface="Chalkboard" panose="03050602040202020205" pitchFamily="66" charset="77"/>
              </a:rPr>
              <a:t>guaranteed delivery</a:t>
            </a:r>
            <a:r>
              <a:rPr lang="en-US" sz="1350" dirty="0">
                <a:solidFill>
                  <a:schemeClr val="accent1"/>
                </a:solidFill>
                <a:latin typeface="Chalkboard" panose="03050602040202020205" pitchFamily="66" charset="77"/>
              </a:rPr>
              <a:t> it is </a:t>
            </a:r>
            <a:r>
              <a:rPr lang="en-US" sz="1350" i="1" dirty="0">
                <a:solidFill>
                  <a:schemeClr val="accent1"/>
                </a:solidFill>
                <a:latin typeface="Chalkboard" panose="03050602040202020205" pitchFamily="66" charset="77"/>
              </a:rPr>
              <a:t>at least once</a:t>
            </a:r>
            <a:r>
              <a:rPr lang="en-US" sz="1350" dirty="0">
                <a:solidFill>
                  <a:schemeClr val="accent1"/>
                </a:solidFill>
                <a:latin typeface="Chalkboard" panose="03050602040202020205" pitchFamily="66" charset="77"/>
              </a:rPr>
              <a:t>, because we must resend until we get an ack.</a:t>
            </a:r>
            <a:endParaRPr lang="en-US" sz="1350" b="1" dirty="0">
              <a:solidFill>
                <a:schemeClr val="accent1"/>
              </a:solidFill>
              <a:latin typeface="Chalkboard" panose="03050602040202020205" pitchFamily="66" charset="77"/>
            </a:endParaRPr>
          </a:p>
        </p:txBody>
      </p:sp>
      <p:cxnSp>
        <p:nvCxnSpPr>
          <p:cNvPr id="8" name="Straight Arrow Connector 7">
            <a:extLst>
              <a:ext uri="{FF2B5EF4-FFF2-40B4-BE49-F238E27FC236}">
                <a16:creationId xmlns:a16="http://schemas.microsoft.com/office/drawing/2014/main" id="{1F6D0504-ABC3-A33E-A2BF-3F0EC9A7076C}"/>
              </a:ext>
            </a:extLst>
          </p:cNvPr>
          <p:cNvCxnSpPr>
            <a:cxnSpLocks/>
          </p:cNvCxnSpPr>
          <p:nvPr/>
        </p:nvCxnSpPr>
        <p:spPr>
          <a:xfrm flipH="1">
            <a:off x="4325112" y="4962907"/>
            <a:ext cx="1353312" cy="34941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769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C75AA-B76A-AA27-8F17-12351A756D8F}"/>
              </a:ext>
            </a:extLst>
          </p:cNvPr>
          <p:cNvPicPr>
            <a:picLocks noChangeAspect="1"/>
          </p:cNvPicPr>
          <p:nvPr/>
        </p:nvPicPr>
        <p:blipFill>
          <a:blip r:embed="rId3"/>
          <a:stretch>
            <a:fillRect/>
          </a:stretch>
        </p:blipFill>
        <p:spPr>
          <a:xfrm>
            <a:off x="390525" y="1190625"/>
            <a:ext cx="8054771" cy="4311779"/>
          </a:xfrm>
          <a:prstGeom prst="rect">
            <a:avLst/>
          </a:prstGeom>
        </p:spPr>
      </p:pic>
      <p:sp>
        <p:nvSpPr>
          <p:cNvPr id="6" name="TextBox 5">
            <a:extLst>
              <a:ext uri="{FF2B5EF4-FFF2-40B4-BE49-F238E27FC236}">
                <a16:creationId xmlns:a16="http://schemas.microsoft.com/office/drawing/2014/main" id="{016FCA4B-919A-AA29-9779-855E9014184A}"/>
              </a:ext>
            </a:extLst>
          </p:cNvPr>
          <p:cNvSpPr txBox="1"/>
          <p:nvPr/>
        </p:nvSpPr>
        <p:spPr>
          <a:xfrm>
            <a:off x="4692778" y="1683450"/>
            <a:ext cx="3028949" cy="92333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solidFill>
                  <a:schemeClr val="accent1"/>
                </a:solidFill>
                <a:latin typeface="Chalkboard" panose="03050602040202020205" pitchFamily="66" charset="77"/>
              </a:rPr>
              <a:t>To ensure that we do not process a message twice, we record the </a:t>
            </a:r>
            <a:r>
              <a:rPr lang="en-US" sz="1350" i="1" dirty="0">
                <a:solidFill>
                  <a:schemeClr val="accent1"/>
                </a:solidFill>
                <a:latin typeface="Chalkboard" panose="03050602040202020205" pitchFamily="66" charset="77"/>
              </a:rPr>
              <a:t>ids</a:t>
            </a:r>
            <a:r>
              <a:rPr lang="en-US" sz="1350" dirty="0">
                <a:solidFill>
                  <a:schemeClr val="accent1"/>
                </a:solidFill>
                <a:latin typeface="Chalkboard" panose="03050602040202020205" pitchFamily="66" charset="77"/>
              </a:rPr>
              <a:t> of the messages that we have seen and discard duplicates.</a:t>
            </a:r>
          </a:p>
        </p:txBody>
      </p:sp>
      <p:cxnSp>
        <p:nvCxnSpPr>
          <p:cNvPr id="7" name="Straight Arrow Connector 6">
            <a:extLst>
              <a:ext uri="{FF2B5EF4-FFF2-40B4-BE49-F238E27FC236}">
                <a16:creationId xmlns:a16="http://schemas.microsoft.com/office/drawing/2014/main" id="{7460541C-010C-A107-30E6-A8C1B808D2F0}"/>
              </a:ext>
            </a:extLst>
          </p:cNvPr>
          <p:cNvCxnSpPr>
            <a:cxnSpLocks/>
          </p:cNvCxnSpPr>
          <p:nvPr/>
        </p:nvCxnSpPr>
        <p:spPr>
          <a:xfrm>
            <a:off x="6702552" y="2583696"/>
            <a:ext cx="1463040" cy="208660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75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5C7E3-F255-DF76-3384-6ED08E3F011F}"/>
              </a:ext>
            </a:extLst>
          </p:cNvPr>
          <p:cNvPicPr>
            <a:picLocks noChangeAspect="1"/>
          </p:cNvPicPr>
          <p:nvPr/>
        </p:nvPicPr>
        <p:blipFill>
          <a:blip r:embed="rId3"/>
          <a:stretch>
            <a:fillRect/>
          </a:stretch>
        </p:blipFill>
        <p:spPr>
          <a:xfrm>
            <a:off x="438150" y="1190625"/>
            <a:ext cx="7698553" cy="4168571"/>
          </a:xfrm>
          <a:prstGeom prst="rect">
            <a:avLst/>
          </a:prstGeom>
        </p:spPr>
      </p:pic>
      <p:sp>
        <p:nvSpPr>
          <p:cNvPr id="6" name="TextBox 5">
            <a:extLst>
              <a:ext uri="{FF2B5EF4-FFF2-40B4-BE49-F238E27FC236}">
                <a16:creationId xmlns:a16="http://schemas.microsoft.com/office/drawing/2014/main" id="{94B85285-5F5B-81B3-39AA-532BE517DB17}"/>
              </a:ext>
            </a:extLst>
          </p:cNvPr>
          <p:cNvSpPr txBox="1"/>
          <p:nvPr/>
        </p:nvSpPr>
        <p:spPr>
          <a:xfrm>
            <a:off x="4692778" y="1683450"/>
            <a:ext cx="3028949" cy="113107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solidFill>
                  <a:schemeClr val="accent1"/>
                </a:solidFill>
                <a:latin typeface="Chalkboard" panose="03050602040202020205" pitchFamily="66" charset="77"/>
              </a:rPr>
              <a:t>The alternative to an Inbox is </a:t>
            </a:r>
            <a:r>
              <a:rPr lang="en-US" sz="1350" b="1" dirty="0">
                <a:solidFill>
                  <a:schemeClr val="accent1"/>
                </a:solidFill>
                <a:latin typeface="Chalkboard" panose="03050602040202020205" pitchFamily="66" charset="77"/>
              </a:rPr>
              <a:t>idempotence</a:t>
            </a:r>
            <a:r>
              <a:rPr lang="en-US" sz="1350" dirty="0">
                <a:solidFill>
                  <a:schemeClr val="accent1"/>
                </a:solidFill>
                <a:latin typeface="Chalkboard" panose="03050602040202020205" pitchFamily="66" charset="77"/>
              </a:rPr>
              <a:t>. We say that a message is idempotent if reprocessing it does not carry </a:t>
            </a:r>
            <a:r>
              <a:rPr lang="en-US" sz="1350" i="1" dirty="0">
                <a:solidFill>
                  <a:schemeClr val="accent1"/>
                </a:solidFill>
                <a:latin typeface="Chalkboard" panose="03050602040202020205" pitchFamily="66" charset="77"/>
              </a:rPr>
              <a:t>substantive side effects</a:t>
            </a:r>
            <a:r>
              <a:rPr lang="en-US" sz="1350" dirty="0">
                <a:solidFill>
                  <a:schemeClr val="accent1"/>
                </a:solidFill>
                <a:latin typeface="Chalkboard" panose="03050602040202020205" pitchFamily="66" charset="77"/>
              </a:rPr>
              <a:t>.</a:t>
            </a:r>
          </a:p>
        </p:txBody>
      </p:sp>
      <p:cxnSp>
        <p:nvCxnSpPr>
          <p:cNvPr id="7" name="Straight Arrow Connector 6">
            <a:extLst>
              <a:ext uri="{FF2B5EF4-FFF2-40B4-BE49-F238E27FC236}">
                <a16:creationId xmlns:a16="http://schemas.microsoft.com/office/drawing/2014/main" id="{B7F6FF2D-3564-DB4A-F46D-E213548A5443}"/>
              </a:ext>
            </a:extLst>
          </p:cNvPr>
          <p:cNvCxnSpPr>
            <a:cxnSpLocks/>
          </p:cNvCxnSpPr>
          <p:nvPr/>
        </p:nvCxnSpPr>
        <p:spPr>
          <a:xfrm flipH="1">
            <a:off x="5852160" y="2583696"/>
            <a:ext cx="173736" cy="169060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98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8953BE2B-B3A4-5A07-D13F-41887EDD51CA}"/>
              </a:ext>
            </a:extLst>
          </p:cNvPr>
          <p:cNvPicPr>
            <a:picLocks noChangeAspect="1"/>
          </p:cNvPicPr>
          <p:nvPr/>
        </p:nvPicPr>
        <p:blipFill>
          <a:blip r:embed="rId3"/>
          <a:stretch>
            <a:fillRect/>
          </a:stretch>
        </p:blipFill>
        <p:spPr>
          <a:xfrm>
            <a:off x="1484768" y="187810"/>
            <a:ext cx="6064468" cy="6366899"/>
          </a:xfrm>
          <a:prstGeom prst="rect">
            <a:avLst/>
          </a:prstGeom>
        </p:spPr>
      </p:pic>
      <p:sp>
        <p:nvSpPr>
          <p:cNvPr id="8" name="TextBox 7">
            <a:extLst>
              <a:ext uri="{FF2B5EF4-FFF2-40B4-BE49-F238E27FC236}">
                <a16:creationId xmlns:a16="http://schemas.microsoft.com/office/drawing/2014/main" id="{364A7914-2F86-5068-82CA-F2CBDF2263A3}"/>
              </a:ext>
            </a:extLst>
          </p:cNvPr>
          <p:cNvSpPr txBox="1"/>
          <p:nvPr/>
        </p:nvSpPr>
        <p:spPr>
          <a:xfrm>
            <a:off x="3567065" y="1878594"/>
            <a:ext cx="5432756" cy="307777"/>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Within the transaction, we write the message to our Outbox</a:t>
            </a:r>
          </a:p>
        </p:txBody>
      </p:sp>
      <p:cxnSp>
        <p:nvCxnSpPr>
          <p:cNvPr id="9" name="Straight Arrow Connector 8">
            <a:extLst>
              <a:ext uri="{FF2B5EF4-FFF2-40B4-BE49-F238E27FC236}">
                <a16:creationId xmlns:a16="http://schemas.microsoft.com/office/drawing/2014/main" id="{EEDB824C-8C53-CB40-FA9A-EDF825559606}"/>
              </a:ext>
            </a:extLst>
          </p:cNvPr>
          <p:cNvCxnSpPr>
            <a:cxnSpLocks/>
          </p:cNvCxnSpPr>
          <p:nvPr/>
        </p:nvCxnSpPr>
        <p:spPr>
          <a:xfrm flipH="1">
            <a:off x="4110273" y="2571185"/>
            <a:ext cx="1774479" cy="1756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169C9F5-BC6C-7948-9F45-44BBE6DB7A33}"/>
              </a:ext>
            </a:extLst>
          </p:cNvPr>
          <p:cNvSpPr txBox="1"/>
          <p:nvPr/>
        </p:nvSpPr>
        <p:spPr>
          <a:xfrm>
            <a:off x="3819052" y="4979466"/>
            <a:ext cx="5107665" cy="523220"/>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The Sweeper will pick this up, but we can immediately send to reduce latency</a:t>
            </a:r>
          </a:p>
        </p:txBody>
      </p:sp>
      <p:cxnSp>
        <p:nvCxnSpPr>
          <p:cNvPr id="11" name="Straight Arrow Connector 10">
            <a:extLst>
              <a:ext uri="{FF2B5EF4-FFF2-40B4-BE49-F238E27FC236}">
                <a16:creationId xmlns:a16="http://schemas.microsoft.com/office/drawing/2014/main" id="{40618C05-0B34-2A0C-72A8-7B490A55EBDC}"/>
              </a:ext>
            </a:extLst>
          </p:cNvPr>
          <p:cNvCxnSpPr>
            <a:cxnSpLocks/>
          </p:cNvCxnSpPr>
          <p:nvPr/>
        </p:nvCxnSpPr>
        <p:spPr>
          <a:xfrm flipH="1">
            <a:off x="3819052" y="5477347"/>
            <a:ext cx="2464391" cy="28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517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 code&#10;&#10;AI-generated content may be incorrect.">
            <a:extLst>
              <a:ext uri="{FF2B5EF4-FFF2-40B4-BE49-F238E27FC236}">
                <a16:creationId xmlns:a16="http://schemas.microsoft.com/office/drawing/2014/main" id="{647DBB86-31DF-DAD7-A0FB-7BAD069802CA}"/>
              </a:ext>
            </a:extLst>
          </p:cNvPr>
          <p:cNvPicPr>
            <a:picLocks noChangeAspect="1"/>
          </p:cNvPicPr>
          <p:nvPr/>
        </p:nvPicPr>
        <p:blipFill>
          <a:blip r:embed="rId2"/>
          <a:stretch>
            <a:fillRect/>
          </a:stretch>
        </p:blipFill>
        <p:spPr>
          <a:xfrm>
            <a:off x="482600" y="1455865"/>
            <a:ext cx="8178799" cy="3946269"/>
          </a:xfrm>
          <a:prstGeom prst="rect">
            <a:avLst/>
          </a:prstGeom>
        </p:spPr>
      </p:pic>
      <p:sp>
        <p:nvSpPr>
          <p:cNvPr id="6" name="TextBox 5">
            <a:extLst>
              <a:ext uri="{FF2B5EF4-FFF2-40B4-BE49-F238E27FC236}">
                <a16:creationId xmlns:a16="http://schemas.microsoft.com/office/drawing/2014/main" id="{A46EF713-FB8C-83FD-88A8-ED08428C18D0}"/>
              </a:ext>
            </a:extLst>
          </p:cNvPr>
          <p:cNvSpPr txBox="1"/>
          <p:nvPr/>
        </p:nvSpPr>
        <p:spPr>
          <a:xfrm>
            <a:off x="3539904" y="819338"/>
            <a:ext cx="5432756" cy="307777"/>
          </a:xfrm>
          <a:prstGeom prst="rect">
            <a:avLst/>
          </a:prstGeom>
          <a:noFill/>
        </p:spPr>
        <p:txBody>
          <a:bodyPr wrap="square" rtlCol="0">
            <a:spAutoFit/>
          </a:bodyPr>
          <a:lstStyle/>
          <a:p>
            <a:r>
              <a:rPr lang="en-US" sz="1400" dirty="0">
                <a:solidFill>
                  <a:schemeClr val="accent1"/>
                </a:solidFill>
                <a:latin typeface="Chalkboard" panose="03050602040202020205" pitchFamily="66" charset="77"/>
              </a:rPr>
              <a:t>The Inbox lets us deduplicate incoming messages.</a:t>
            </a:r>
          </a:p>
        </p:txBody>
      </p:sp>
      <p:cxnSp>
        <p:nvCxnSpPr>
          <p:cNvPr id="7" name="Straight Arrow Connector 6">
            <a:extLst>
              <a:ext uri="{FF2B5EF4-FFF2-40B4-BE49-F238E27FC236}">
                <a16:creationId xmlns:a16="http://schemas.microsoft.com/office/drawing/2014/main" id="{E8C89ADD-843E-B893-D503-E43FD955894B}"/>
              </a:ext>
            </a:extLst>
          </p:cNvPr>
          <p:cNvCxnSpPr>
            <a:cxnSpLocks/>
          </p:cNvCxnSpPr>
          <p:nvPr/>
        </p:nvCxnSpPr>
        <p:spPr>
          <a:xfrm flipH="1">
            <a:off x="4119326" y="1127115"/>
            <a:ext cx="1774479" cy="1756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721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Agenda</a:t>
            </a:r>
          </a:p>
        </p:txBody>
      </p:sp>
      <p:graphicFrame>
        <p:nvGraphicFramePr>
          <p:cNvPr id="5" name="Content Placeholder 2">
            <a:extLst>
              <a:ext uri="{FF2B5EF4-FFF2-40B4-BE49-F238E27FC236}">
                <a16:creationId xmlns:a16="http://schemas.microsoft.com/office/drawing/2014/main" id="{41D155EA-6B42-D7A0-635E-9A63A824A520}"/>
              </a:ext>
            </a:extLst>
          </p:cNvPr>
          <p:cNvGraphicFramePr>
            <a:graphicFrameLocks noGrp="1"/>
          </p:cNvGraphicFramePr>
          <p:nvPr>
            <p:ph idx="1"/>
            <p:extLst>
              <p:ext uri="{D42A27DB-BD31-4B8C-83A1-F6EECF244321}">
                <p14:modId xmlns:p14="http://schemas.microsoft.com/office/powerpoint/2010/main" val="168914214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6C33E4-7DD0-D136-D89F-0E684E083F5B}"/>
            </a:ext>
          </a:extLst>
        </p:cNvPr>
        <p:cNvGrpSpPr/>
        <p:nvPr/>
      </p:nvGrpSpPr>
      <p:grpSpPr>
        <a:xfrm>
          <a:off x="0" y="0"/>
          <a:ext cx="0" cy="0"/>
          <a:chOff x="0" y="0"/>
          <a:chExt cx="0" cy="0"/>
        </a:xfrm>
      </p:grpSpPr>
      <p:pic>
        <p:nvPicPr>
          <p:cNvPr id="3" name="Picture 2" descr="A diagram of a company&#10;&#10;AI-generated content may be incorrect.">
            <a:extLst>
              <a:ext uri="{FF2B5EF4-FFF2-40B4-BE49-F238E27FC236}">
                <a16:creationId xmlns:a16="http://schemas.microsoft.com/office/drawing/2014/main" id="{BE295B90-D530-2353-7EBE-58313B6776F3}"/>
              </a:ext>
            </a:extLst>
          </p:cNvPr>
          <p:cNvPicPr>
            <a:picLocks noChangeAspect="1"/>
          </p:cNvPicPr>
          <p:nvPr/>
        </p:nvPicPr>
        <p:blipFill>
          <a:blip r:embed="rId2"/>
          <a:stretch>
            <a:fillRect/>
          </a:stretch>
        </p:blipFill>
        <p:spPr>
          <a:xfrm>
            <a:off x="2250039" y="617518"/>
            <a:ext cx="6564067" cy="5622964"/>
          </a:xfrm>
          <a:prstGeom prst="rect">
            <a:avLst/>
          </a:prstGeom>
        </p:spPr>
      </p:pic>
    </p:spTree>
    <p:extLst>
      <p:ext uri="{BB962C8B-B14F-4D97-AF65-F5344CB8AC3E}">
        <p14:creationId xmlns:p14="http://schemas.microsoft.com/office/powerpoint/2010/main" val="1863036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E2E48-6963-416F-6407-ED7592B13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D2595-CF3E-43C0-3CA3-2A9133D4E552}"/>
              </a:ext>
            </a:extLst>
          </p:cNvPr>
          <p:cNvSpPr>
            <a:spLocks noGrp="1"/>
          </p:cNvSpPr>
          <p:nvPr>
            <p:ph type="title"/>
          </p:nvPr>
        </p:nvSpPr>
        <p:spPr/>
        <p:txBody>
          <a:bodyPr/>
          <a:lstStyle/>
          <a:p>
            <a:r>
              <a:rPr lang="en-GB" dirty="0"/>
              <a:t>Why Not Do This Yourself?</a:t>
            </a:r>
            <a:endParaRPr dirty="0"/>
          </a:p>
        </p:txBody>
      </p:sp>
      <p:sp>
        <p:nvSpPr>
          <p:cNvPr id="3" name="Content Placeholder 2">
            <a:extLst>
              <a:ext uri="{FF2B5EF4-FFF2-40B4-BE49-F238E27FC236}">
                <a16:creationId xmlns:a16="http://schemas.microsoft.com/office/drawing/2014/main" id="{7E2B862C-81D3-4996-6414-D9E4AC6F79CA}"/>
              </a:ext>
            </a:extLst>
          </p:cNvPr>
          <p:cNvSpPr>
            <a:spLocks noGrp="1"/>
          </p:cNvSpPr>
          <p:nvPr>
            <p:ph idx="1"/>
          </p:nvPr>
        </p:nvSpPr>
        <p:spPr>
          <a:xfrm>
            <a:off x="628650" y="1825625"/>
            <a:ext cx="7991368" cy="701818"/>
          </a:xfrm>
        </p:spPr>
        <p:txBody>
          <a:bodyPr>
            <a:normAutofit/>
          </a:bodyPr>
          <a:lstStyle/>
          <a:p>
            <a:pPr marL="0" indent="0">
              <a:buNone/>
            </a:pPr>
            <a:r>
              <a:rPr lang="en-GB" dirty="0"/>
              <a:t>The code to produce a message is often simple – connect to the broker, create a transport message, populate, done.</a:t>
            </a:r>
            <a:endParaRPr dirty="0"/>
          </a:p>
        </p:txBody>
      </p:sp>
      <p:sp>
        <p:nvSpPr>
          <p:cNvPr id="4" name="Content Placeholder 2">
            <a:extLst>
              <a:ext uri="{FF2B5EF4-FFF2-40B4-BE49-F238E27FC236}">
                <a16:creationId xmlns:a16="http://schemas.microsoft.com/office/drawing/2014/main" id="{42A63451-C150-E5E6-980D-9D4899FCAD10}"/>
              </a:ext>
            </a:extLst>
          </p:cNvPr>
          <p:cNvSpPr txBox="1">
            <a:spLocks/>
          </p:cNvSpPr>
          <p:nvPr/>
        </p:nvSpPr>
        <p:spPr>
          <a:xfrm>
            <a:off x="1241844" y="2589088"/>
            <a:ext cx="6083630" cy="7018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However, this won’t provide us with transactional messaging; for that, we need an Outbox.</a:t>
            </a:r>
          </a:p>
        </p:txBody>
      </p:sp>
      <p:sp>
        <p:nvSpPr>
          <p:cNvPr id="5" name="Content Placeholder 2">
            <a:extLst>
              <a:ext uri="{FF2B5EF4-FFF2-40B4-BE49-F238E27FC236}">
                <a16:creationId xmlns:a16="http://schemas.microsoft.com/office/drawing/2014/main" id="{7056A1E9-9D2A-65BE-7F70-BBBE733848D0}"/>
              </a:ext>
            </a:extLst>
          </p:cNvPr>
          <p:cNvSpPr txBox="1">
            <a:spLocks/>
          </p:cNvSpPr>
          <p:nvPr/>
        </p:nvSpPr>
        <p:spPr>
          <a:xfrm>
            <a:off x="1241844" y="3352551"/>
            <a:ext cx="6083630" cy="4386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To deal with duplicates, we will need an Inbox</a:t>
            </a:r>
          </a:p>
        </p:txBody>
      </p:sp>
      <p:sp>
        <p:nvSpPr>
          <p:cNvPr id="6" name="Content Placeholder 2">
            <a:extLst>
              <a:ext uri="{FF2B5EF4-FFF2-40B4-BE49-F238E27FC236}">
                <a16:creationId xmlns:a16="http://schemas.microsoft.com/office/drawing/2014/main" id="{0E44BD5B-1270-52F4-3A11-D5E66701E93C}"/>
              </a:ext>
            </a:extLst>
          </p:cNvPr>
          <p:cNvSpPr txBox="1">
            <a:spLocks/>
          </p:cNvSpPr>
          <p:nvPr/>
        </p:nvSpPr>
        <p:spPr>
          <a:xfrm>
            <a:off x="1241843" y="3936465"/>
            <a:ext cx="6289113" cy="604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To handle common transformations related to security or size, we will need to write code to handle those edge cases.</a:t>
            </a:r>
          </a:p>
        </p:txBody>
      </p:sp>
      <p:sp>
        <p:nvSpPr>
          <p:cNvPr id="7" name="Content Placeholder 2">
            <a:extLst>
              <a:ext uri="{FF2B5EF4-FFF2-40B4-BE49-F238E27FC236}">
                <a16:creationId xmlns:a16="http://schemas.microsoft.com/office/drawing/2014/main" id="{BFBC34CF-552F-4B74-93DF-16B85A850401}"/>
              </a:ext>
            </a:extLst>
          </p:cNvPr>
          <p:cNvSpPr txBox="1">
            <a:spLocks/>
          </p:cNvSpPr>
          <p:nvPr/>
        </p:nvSpPr>
        <p:spPr>
          <a:xfrm>
            <a:off x="1139102" y="4699928"/>
            <a:ext cx="6289113" cy="604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For resilience, we will need to wrap it in Polly, or an equivalent.</a:t>
            </a:r>
          </a:p>
        </p:txBody>
      </p:sp>
      <p:sp>
        <p:nvSpPr>
          <p:cNvPr id="8" name="Content Placeholder 2">
            <a:extLst>
              <a:ext uri="{FF2B5EF4-FFF2-40B4-BE49-F238E27FC236}">
                <a16:creationId xmlns:a16="http://schemas.microsoft.com/office/drawing/2014/main" id="{195F8CA7-CC03-ED42-473A-FE3D887DCA9C}"/>
              </a:ext>
            </a:extLst>
          </p:cNvPr>
          <p:cNvSpPr txBox="1">
            <a:spLocks/>
          </p:cNvSpPr>
          <p:nvPr/>
        </p:nvSpPr>
        <p:spPr>
          <a:xfrm>
            <a:off x="1139101" y="5449942"/>
            <a:ext cx="6289113" cy="604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It is even more work, if we need to support multiple transports.</a:t>
            </a:r>
          </a:p>
        </p:txBody>
      </p:sp>
    </p:spTree>
    <p:extLst>
      <p:ext uri="{BB962C8B-B14F-4D97-AF65-F5344CB8AC3E}">
        <p14:creationId xmlns:p14="http://schemas.microsoft.com/office/powerpoint/2010/main" val="23056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anchor="b">
            <a:normAutofit/>
          </a:bodyPr>
          <a:lstStyle/>
          <a:p>
            <a:pPr algn="l"/>
            <a:r>
              <a:rPr lang="en-GB" sz="5700"/>
              <a:t>Message Pump</a:t>
            </a:r>
          </a:p>
        </p:txBody>
      </p:sp>
      <p:sp>
        <p:nvSpPr>
          <p:cNvPr id="3" name="Subtitle 2"/>
          <p:cNvSpPr>
            <a:spLocks noGrp="1"/>
          </p:cNvSpPr>
          <p:nvPr>
            <p:ph type="subTitle" idx="1"/>
          </p:nvPr>
        </p:nvSpPr>
        <p:spPr>
          <a:xfrm>
            <a:off x="628649" y="4983276"/>
            <a:ext cx="7884414" cy="1126680"/>
          </a:xfrm>
        </p:spPr>
        <p:txBody>
          <a:bodyPr>
            <a:normAutofit/>
          </a:bodyPr>
          <a:lstStyle/>
          <a:p>
            <a:pPr algn="l"/>
            <a:endParaRPr lang="en-GB"/>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F0958-3E0F-A35B-8370-60CAA9150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AFC9A5-CAF6-33B3-64A6-D3A929B49AF8}"/>
              </a:ext>
            </a:extLst>
          </p:cNvPr>
          <p:cNvSpPr>
            <a:spLocks noGrp="1"/>
          </p:cNvSpPr>
          <p:nvPr>
            <p:ph type="title"/>
          </p:nvPr>
        </p:nvSpPr>
        <p:spPr/>
        <p:txBody>
          <a:bodyPr/>
          <a:lstStyle/>
          <a:p>
            <a:r>
              <a:rPr lang="en-GB" dirty="0"/>
              <a:t>Messages as </a:t>
            </a:r>
            <a:r>
              <a:rPr dirty="0"/>
              <a:t>Commands </a:t>
            </a:r>
            <a:r>
              <a:rPr lang="en-GB" dirty="0"/>
              <a:t>or</a:t>
            </a:r>
            <a:r>
              <a:rPr dirty="0"/>
              <a:t> Events</a:t>
            </a:r>
          </a:p>
        </p:txBody>
      </p:sp>
      <p:sp>
        <p:nvSpPr>
          <p:cNvPr id="4" name="TextBox 3">
            <a:extLst>
              <a:ext uri="{FF2B5EF4-FFF2-40B4-BE49-F238E27FC236}">
                <a16:creationId xmlns:a16="http://schemas.microsoft.com/office/drawing/2014/main" id="{108D6B67-701C-0AED-FE20-81E83593E231}"/>
              </a:ext>
            </a:extLst>
          </p:cNvPr>
          <p:cNvSpPr txBox="1"/>
          <p:nvPr/>
        </p:nvSpPr>
        <p:spPr>
          <a:xfrm>
            <a:off x="628650" y="1690689"/>
            <a:ext cx="7673378" cy="738664"/>
          </a:xfrm>
          <a:prstGeom prst="rect">
            <a:avLst/>
          </a:prstGeom>
          <a:noFill/>
        </p:spPr>
        <p:txBody>
          <a:bodyPr wrap="square" rtlCol="0">
            <a:spAutoFit/>
          </a:bodyPr>
          <a:lstStyle/>
          <a:p>
            <a:r>
              <a:rPr lang="en-US" sz="2100" dirty="0"/>
              <a:t>Ideally we want to turn the event, or command, that we send over a message queue, back into a command or event.</a:t>
            </a:r>
          </a:p>
        </p:txBody>
      </p:sp>
      <p:sp>
        <p:nvSpPr>
          <p:cNvPr id="3" name="Content Placeholder 2">
            <a:extLst>
              <a:ext uri="{FF2B5EF4-FFF2-40B4-BE49-F238E27FC236}">
                <a16:creationId xmlns:a16="http://schemas.microsoft.com/office/drawing/2014/main" id="{FC67F735-B9BC-66EA-D6CF-AD7DD4147511}"/>
              </a:ext>
            </a:extLst>
          </p:cNvPr>
          <p:cNvSpPr txBox="1">
            <a:spLocks/>
          </p:cNvSpPr>
          <p:nvPr/>
        </p:nvSpPr>
        <p:spPr>
          <a:xfrm>
            <a:off x="1241844" y="2589088"/>
            <a:ext cx="7060184" cy="839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This allows us to use our existing dispatcher to route the command or event to a handler – in effect, the distributed nature of the command or event becomes invisible.</a:t>
            </a:r>
          </a:p>
        </p:txBody>
      </p:sp>
      <p:sp>
        <p:nvSpPr>
          <p:cNvPr id="7" name="Content Placeholder 2">
            <a:extLst>
              <a:ext uri="{FF2B5EF4-FFF2-40B4-BE49-F238E27FC236}">
                <a16:creationId xmlns:a16="http://schemas.microsoft.com/office/drawing/2014/main" id="{5D10D794-8966-4BC6-CDB2-6A9BB385595B}"/>
              </a:ext>
            </a:extLst>
          </p:cNvPr>
          <p:cNvSpPr txBox="1">
            <a:spLocks/>
          </p:cNvSpPr>
          <p:nvPr/>
        </p:nvSpPr>
        <p:spPr>
          <a:xfrm>
            <a:off x="1241844" y="3588735"/>
            <a:ext cx="7060184" cy="8399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Our middleware can execute if we can run our dispatcher pipeline. This is helpful if we encrypted, compressed, used a claim check, etc. as it allows us to reverse this.</a:t>
            </a:r>
          </a:p>
        </p:txBody>
      </p:sp>
      <p:sp>
        <p:nvSpPr>
          <p:cNvPr id="8" name="TextBox 7">
            <a:extLst>
              <a:ext uri="{FF2B5EF4-FFF2-40B4-BE49-F238E27FC236}">
                <a16:creationId xmlns:a16="http://schemas.microsoft.com/office/drawing/2014/main" id="{B9EA8C5C-900A-D426-92BC-D153F2CF35AA}"/>
              </a:ext>
            </a:extLst>
          </p:cNvPr>
          <p:cNvSpPr txBox="1"/>
          <p:nvPr/>
        </p:nvSpPr>
        <p:spPr>
          <a:xfrm>
            <a:off x="628650" y="4699305"/>
            <a:ext cx="7673378" cy="738664"/>
          </a:xfrm>
          <a:prstGeom prst="rect">
            <a:avLst/>
          </a:prstGeom>
          <a:noFill/>
        </p:spPr>
        <p:txBody>
          <a:bodyPr wrap="square" rtlCol="0">
            <a:spAutoFit/>
          </a:bodyPr>
          <a:lstStyle/>
          <a:p>
            <a:r>
              <a:rPr lang="en-US" sz="2100" dirty="0"/>
              <a:t>How do we translate messages back from their transport format and dispatch them?</a:t>
            </a:r>
          </a:p>
        </p:txBody>
      </p:sp>
    </p:spTree>
    <p:extLst>
      <p:ext uri="{BB962C8B-B14F-4D97-AF65-F5344CB8AC3E}">
        <p14:creationId xmlns:p14="http://schemas.microsoft.com/office/powerpoint/2010/main" val="26823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54</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55</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F10939-BF74-E94A-548E-790D71ED24D1}"/>
              </a:ext>
            </a:extLst>
          </p:cNvPr>
          <p:cNvPicPr>
            <a:picLocks noChangeAspect="1"/>
          </p:cNvPicPr>
          <p:nvPr/>
        </p:nvPicPr>
        <p:blipFill>
          <a:blip r:embed="rId2"/>
          <a:stretch>
            <a:fillRect/>
          </a:stretch>
        </p:blipFill>
        <p:spPr>
          <a:xfrm>
            <a:off x="685800" y="1085769"/>
            <a:ext cx="7772400" cy="4686461"/>
          </a:xfrm>
          <a:prstGeom prst="rect">
            <a:avLst/>
          </a:prstGeom>
        </p:spPr>
      </p:pic>
    </p:spTree>
    <p:extLst>
      <p:ext uri="{BB962C8B-B14F-4D97-AF65-F5344CB8AC3E}">
        <p14:creationId xmlns:p14="http://schemas.microsoft.com/office/powerpoint/2010/main" val="1943532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Durable Execution</a:t>
            </a:r>
          </a:p>
        </p:txBody>
      </p:sp>
      <p:sp>
        <p:nvSpPr>
          <p:cNvPr id="6" name="Content Placeholder 2">
            <a:extLst>
              <a:ext uri="{FF2B5EF4-FFF2-40B4-BE49-F238E27FC236}">
                <a16:creationId xmlns:a16="http://schemas.microsoft.com/office/drawing/2014/main" id="{45DBFB76-70F4-A8FC-9344-3ED1F5178DED}"/>
              </a:ext>
            </a:extLst>
          </p:cNvPr>
          <p:cNvSpPr>
            <a:spLocks noGrp="1"/>
          </p:cNvSpPr>
          <p:nvPr>
            <p:ph idx="1"/>
          </p:nvPr>
        </p:nvSpPr>
        <p:spPr>
          <a:xfrm>
            <a:off x="612647" y="1715532"/>
            <a:ext cx="3805241" cy="535299"/>
          </a:xfrm>
        </p:spPr>
        <p:txBody>
          <a:bodyPr/>
          <a:lstStyle/>
          <a:p>
            <a:pPr marL="0" indent="0">
              <a:buNone/>
            </a:pPr>
            <a:r>
              <a:rPr lang="en-GB" dirty="0"/>
              <a:t>Long-running processes must:</a:t>
            </a:r>
          </a:p>
          <a:p>
            <a:endParaRPr lang="en-US" dirty="0"/>
          </a:p>
        </p:txBody>
      </p:sp>
      <p:sp>
        <p:nvSpPr>
          <p:cNvPr id="7" name="TextBox 6">
            <a:extLst>
              <a:ext uri="{FF2B5EF4-FFF2-40B4-BE49-F238E27FC236}">
                <a16:creationId xmlns:a16="http://schemas.microsoft.com/office/drawing/2014/main" id="{AB8D43C6-9BD3-1DF9-E987-A8367F95F6BC}"/>
              </a:ext>
            </a:extLst>
          </p:cNvPr>
          <p:cNvSpPr txBox="1"/>
          <p:nvPr/>
        </p:nvSpPr>
        <p:spPr>
          <a:xfrm>
            <a:off x="447152" y="2285465"/>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Survive restarts</a:t>
            </a:r>
          </a:p>
        </p:txBody>
      </p:sp>
      <p:sp>
        <p:nvSpPr>
          <p:cNvPr id="8" name="TextBox 7">
            <a:extLst>
              <a:ext uri="{FF2B5EF4-FFF2-40B4-BE49-F238E27FC236}">
                <a16:creationId xmlns:a16="http://schemas.microsoft.com/office/drawing/2014/main" id="{D1FAAE98-3038-0C26-E1AD-F69CC57AA916}"/>
              </a:ext>
            </a:extLst>
          </p:cNvPr>
          <p:cNvSpPr txBox="1"/>
          <p:nvPr/>
        </p:nvSpPr>
        <p:spPr>
          <a:xfrm>
            <a:off x="447152" y="2771058"/>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Handle retries and failures</a:t>
            </a:r>
          </a:p>
        </p:txBody>
      </p:sp>
      <p:sp>
        <p:nvSpPr>
          <p:cNvPr id="9" name="TextBox 8">
            <a:extLst>
              <a:ext uri="{FF2B5EF4-FFF2-40B4-BE49-F238E27FC236}">
                <a16:creationId xmlns:a16="http://schemas.microsoft.com/office/drawing/2014/main" id="{9AF9CCF3-EB27-06C5-1D00-EFA691B8EE07}"/>
              </a:ext>
            </a:extLst>
          </p:cNvPr>
          <p:cNvSpPr txBox="1"/>
          <p:nvPr/>
        </p:nvSpPr>
        <p:spPr>
          <a:xfrm>
            <a:off x="447152" y="3256651"/>
            <a:ext cx="7491046" cy="369332"/>
          </a:xfrm>
          <a:prstGeom prst="rect">
            <a:avLst/>
          </a:prstGeom>
          <a:noFill/>
        </p:spPr>
        <p:txBody>
          <a:bodyPr wrap="square">
            <a:spAutoFit/>
          </a:bodyPr>
          <a:lstStyle/>
          <a:p>
            <a:pPr marL="742950" lvl="1" indent="-285750">
              <a:buFont typeface="Arial" panose="020B0604020202020204" pitchFamily="34" charset="0"/>
              <a:buChar char="•"/>
            </a:pPr>
            <a:r>
              <a:rPr lang="en-GB" dirty="0"/>
              <a:t>Resume after waiting (e.g., waiting for payment or a courier)</a:t>
            </a:r>
          </a:p>
        </p:txBody>
      </p:sp>
      <p:sp>
        <p:nvSpPr>
          <p:cNvPr id="10" name="TextBox 9">
            <a:extLst>
              <a:ext uri="{FF2B5EF4-FFF2-40B4-BE49-F238E27FC236}">
                <a16:creationId xmlns:a16="http://schemas.microsoft.com/office/drawing/2014/main" id="{769CE8F6-D345-DAFF-8002-E81DBBDA6FAF}"/>
              </a:ext>
            </a:extLst>
          </p:cNvPr>
          <p:cNvSpPr txBox="1"/>
          <p:nvPr/>
        </p:nvSpPr>
        <p:spPr>
          <a:xfrm>
            <a:off x="447152" y="3904671"/>
            <a:ext cx="7317966" cy="646331"/>
          </a:xfrm>
          <a:prstGeom prst="rect">
            <a:avLst/>
          </a:prstGeom>
          <a:noFill/>
        </p:spPr>
        <p:txBody>
          <a:bodyPr wrap="square">
            <a:spAutoFit/>
          </a:bodyPr>
          <a:lstStyle/>
          <a:p>
            <a:r>
              <a:rPr lang="en-GB" dirty="0"/>
              <a:t>Durable execution = we </a:t>
            </a:r>
            <a:r>
              <a:rPr lang="en-GB" b="1" dirty="0"/>
              <a:t>persist activity state</a:t>
            </a:r>
            <a:r>
              <a:rPr lang="en-GB" dirty="0"/>
              <a:t> to indicate which steps in a sequence have been completed, when we are awaiting an event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47832-33F4-5964-DA38-D25E5CEB4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F1E0E-08F6-7E0E-6CF1-3CB981086A03}"/>
              </a:ext>
            </a:extLst>
          </p:cNvPr>
          <p:cNvSpPr>
            <a:spLocks noGrp="1"/>
          </p:cNvSpPr>
          <p:nvPr>
            <p:ph type="title"/>
          </p:nvPr>
        </p:nvSpPr>
        <p:spPr/>
        <p:txBody>
          <a:bodyPr/>
          <a:lstStyle/>
          <a:p>
            <a:r>
              <a:rPr lang="en-GB" dirty="0"/>
              <a:t>Handlers &amp; </a:t>
            </a:r>
            <a:r>
              <a:rPr dirty="0"/>
              <a:t>Durable Execution</a:t>
            </a:r>
          </a:p>
        </p:txBody>
      </p:sp>
      <p:sp>
        <p:nvSpPr>
          <p:cNvPr id="6" name="Content Placeholder 2">
            <a:extLst>
              <a:ext uri="{FF2B5EF4-FFF2-40B4-BE49-F238E27FC236}">
                <a16:creationId xmlns:a16="http://schemas.microsoft.com/office/drawing/2014/main" id="{4B00CCF4-F606-77B2-583A-4377E14E35A6}"/>
              </a:ext>
            </a:extLst>
          </p:cNvPr>
          <p:cNvSpPr>
            <a:spLocks noGrp="1"/>
          </p:cNvSpPr>
          <p:nvPr>
            <p:ph idx="1"/>
          </p:nvPr>
        </p:nvSpPr>
        <p:spPr>
          <a:xfrm>
            <a:off x="612647" y="1715532"/>
            <a:ext cx="3805241" cy="535299"/>
          </a:xfrm>
        </p:spPr>
        <p:txBody>
          <a:bodyPr/>
          <a:lstStyle/>
          <a:p>
            <a:pPr marL="0" indent="0">
              <a:buNone/>
            </a:pPr>
            <a:r>
              <a:rPr lang="en-GB" dirty="0">
                <a:solidFill>
                  <a:schemeClr val="bg2">
                    <a:lumMod val="75000"/>
                  </a:schemeClr>
                </a:solidFill>
              </a:rPr>
              <a:t>Long-running processes must:</a:t>
            </a:r>
          </a:p>
          <a:p>
            <a:endParaRPr lang="en-US" dirty="0">
              <a:solidFill>
                <a:schemeClr val="bg2"/>
              </a:solidFill>
            </a:endParaRPr>
          </a:p>
        </p:txBody>
      </p:sp>
      <p:sp>
        <p:nvSpPr>
          <p:cNvPr id="7" name="TextBox 6">
            <a:extLst>
              <a:ext uri="{FF2B5EF4-FFF2-40B4-BE49-F238E27FC236}">
                <a16:creationId xmlns:a16="http://schemas.microsoft.com/office/drawing/2014/main" id="{9896E021-46B8-F9D4-BC9F-A32CB7A87D5D}"/>
              </a:ext>
            </a:extLst>
          </p:cNvPr>
          <p:cNvSpPr txBox="1"/>
          <p:nvPr/>
        </p:nvSpPr>
        <p:spPr>
          <a:xfrm>
            <a:off x="447152" y="2285465"/>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solidFill>
                  <a:schemeClr val="bg2">
                    <a:lumMod val="75000"/>
                  </a:schemeClr>
                </a:solidFill>
              </a:rPr>
              <a:t>Survive restarts</a:t>
            </a:r>
          </a:p>
        </p:txBody>
      </p:sp>
      <p:sp>
        <p:nvSpPr>
          <p:cNvPr id="8" name="TextBox 7">
            <a:extLst>
              <a:ext uri="{FF2B5EF4-FFF2-40B4-BE49-F238E27FC236}">
                <a16:creationId xmlns:a16="http://schemas.microsoft.com/office/drawing/2014/main" id="{6D16CF0E-D48C-11E1-3638-C8CA844968A1}"/>
              </a:ext>
            </a:extLst>
          </p:cNvPr>
          <p:cNvSpPr txBox="1"/>
          <p:nvPr/>
        </p:nvSpPr>
        <p:spPr>
          <a:xfrm>
            <a:off x="447152" y="3830866"/>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solidFill>
                  <a:schemeClr val="bg2">
                    <a:lumMod val="75000"/>
                  </a:schemeClr>
                </a:solidFill>
              </a:rPr>
              <a:t>Handle retries and failures</a:t>
            </a:r>
          </a:p>
        </p:txBody>
      </p:sp>
      <p:sp>
        <p:nvSpPr>
          <p:cNvPr id="9" name="TextBox 8">
            <a:extLst>
              <a:ext uri="{FF2B5EF4-FFF2-40B4-BE49-F238E27FC236}">
                <a16:creationId xmlns:a16="http://schemas.microsoft.com/office/drawing/2014/main" id="{6608F5D5-70E6-B925-33E0-76B9A7733E1F}"/>
              </a:ext>
            </a:extLst>
          </p:cNvPr>
          <p:cNvSpPr txBox="1"/>
          <p:nvPr/>
        </p:nvSpPr>
        <p:spPr>
          <a:xfrm>
            <a:off x="447152" y="4750741"/>
            <a:ext cx="7491046" cy="369332"/>
          </a:xfrm>
          <a:prstGeom prst="rect">
            <a:avLst/>
          </a:prstGeom>
          <a:noFill/>
        </p:spPr>
        <p:txBody>
          <a:bodyPr wrap="square">
            <a:spAutoFit/>
          </a:bodyPr>
          <a:lstStyle/>
          <a:p>
            <a:pPr marL="742950" lvl="1" indent="-285750">
              <a:buFont typeface="Arial" panose="020B0604020202020204" pitchFamily="34" charset="0"/>
              <a:buChar char="•"/>
            </a:pPr>
            <a:r>
              <a:rPr lang="en-GB" dirty="0">
                <a:solidFill>
                  <a:schemeClr val="bg2">
                    <a:lumMod val="75000"/>
                  </a:schemeClr>
                </a:solidFill>
              </a:rPr>
              <a:t>Resume after waiting (e.g., waiting for payment or a courier)</a:t>
            </a:r>
          </a:p>
        </p:txBody>
      </p:sp>
      <p:sp>
        <p:nvSpPr>
          <p:cNvPr id="3" name="TextBox 2">
            <a:extLst>
              <a:ext uri="{FF2B5EF4-FFF2-40B4-BE49-F238E27FC236}">
                <a16:creationId xmlns:a16="http://schemas.microsoft.com/office/drawing/2014/main" id="{CC2B372C-A163-4214-FA2D-B8A7019B5703}"/>
              </a:ext>
            </a:extLst>
          </p:cNvPr>
          <p:cNvSpPr txBox="1"/>
          <p:nvPr/>
        </p:nvSpPr>
        <p:spPr>
          <a:xfrm>
            <a:off x="447152" y="2709388"/>
            <a:ext cx="8068198" cy="646331"/>
          </a:xfrm>
          <a:prstGeom prst="rect">
            <a:avLst/>
          </a:prstGeom>
          <a:noFill/>
        </p:spPr>
        <p:txBody>
          <a:bodyPr wrap="square">
            <a:spAutoFit/>
          </a:bodyPr>
          <a:lstStyle/>
          <a:p>
            <a:pPr marL="742950" lvl="1" indent="-285750">
              <a:buFont typeface="Arial" panose="020B0604020202020204" pitchFamily="34" charset="0"/>
              <a:buChar char="•"/>
            </a:pPr>
            <a:r>
              <a:rPr lang="en-GB" dirty="0"/>
              <a:t>Provided we don’t ack until a message has been handled, we will not lose work. We should be transactional to avoid partial writes.</a:t>
            </a:r>
          </a:p>
        </p:txBody>
      </p:sp>
      <p:sp>
        <p:nvSpPr>
          <p:cNvPr id="4" name="TextBox 3">
            <a:extLst>
              <a:ext uri="{FF2B5EF4-FFF2-40B4-BE49-F238E27FC236}">
                <a16:creationId xmlns:a16="http://schemas.microsoft.com/office/drawing/2014/main" id="{B174EDD3-1D3D-4EB1-945C-E9EA351221BF}"/>
              </a:ext>
            </a:extLst>
          </p:cNvPr>
          <p:cNvSpPr txBox="1"/>
          <p:nvPr/>
        </p:nvSpPr>
        <p:spPr>
          <a:xfrm>
            <a:off x="447152" y="3355719"/>
            <a:ext cx="8068198" cy="369332"/>
          </a:xfrm>
          <a:prstGeom prst="rect">
            <a:avLst/>
          </a:prstGeom>
          <a:noFill/>
        </p:spPr>
        <p:txBody>
          <a:bodyPr wrap="square">
            <a:spAutoFit/>
          </a:bodyPr>
          <a:lstStyle/>
          <a:p>
            <a:pPr marL="742950" lvl="1" indent="-285750">
              <a:buFont typeface="Arial" panose="020B0604020202020204" pitchFamily="34" charset="0"/>
              <a:buChar char="•"/>
            </a:pPr>
            <a:r>
              <a:rPr lang="en-GB" dirty="0"/>
              <a:t>Requires Transactional Messaging</a:t>
            </a:r>
          </a:p>
        </p:txBody>
      </p:sp>
      <p:sp>
        <p:nvSpPr>
          <p:cNvPr id="5" name="TextBox 4">
            <a:extLst>
              <a:ext uri="{FF2B5EF4-FFF2-40B4-BE49-F238E27FC236}">
                <a16:creationId xmlns:a16="http://schemas.microsoft.com/office/drawing/2014/main" id="{52DE26DD-E5B6-B650-1394-2A34D7AC90D0}"/>
              </a:ext>
            </a:extLst>
          </p:cNvPr>
          <p:cNvSpPr txBox="1"/>
          <p:nvPr/>
        </p:nvSpPr>
        <p:spPr>
          <a:xfrm>
            <a:off x="447152" y="4237896"/>
            <a:ext cx="8068198" cy="369332"/>
          </a:xfrm>
          <a:prstGeom prst="rect">
            <a:avLst/>
          </a:prstGeom>
          <a:noFill/>
        </p:spPr>
        <p:txBody>
          <a:bodyPr wrap="square">
            <a:spAutoFit/>
          </a:bodyPr>
          <a:lstStyle/>
          <a:p>
            <a:pPr marL="742950" lvl="1" indent="-285750">
              <a:buFont typeface="Arial" panose="020B0604020202020204" pitchFamily="34" charset="0"/>
              <a:buChar char="•"/>
            </a:pPr>
            <a:r>
              <a:rPr lang="en-GB" dirty="0"/>
              <a:t>Our middleware pipeline can use resiliency libraries like Polly</a:t>
            </a:r>
          </a:p>
        </p:txBody>
      </p:sp>
      <p:sp>
        <p:nvSpPr>
          <p:cNvPr id="11" name="TextBox 10">
            <a:extLst>
              <a:ext uri="{FF2B5EF4-FFF2-40B4-BE49-F238E27FC236}">
                <a16:creationId xmlns:a16="http://schemas.microsoft.com/office/drawing/2014/main" id="{B78C7F9E-A0F6-FAA2-6DAE-06D94469E7C3}"/>
              </a:ext>
            </a:extLst>
          </p:cNvPr>
          <p:cNvSpPr txBox="1"/>
          <p:nvPr/>
        </p:nvSpPr>
        <p:spPr>
          <a:xfrm>
            <a:off x="447152" y="5263586"/>
            <a:ext cx="8068198" cy="646331"/>
          </a:xfrm>
          <a:prstGeom prst="rect">
            <a:avLst/>
          </a:prstGeom>
          <a:noFill/>
        </p:spPr>
        <p:txBody>
          <a:bodyPr wrap="square">
            <a:spAutoFit/>
          </a:bodyPr>
          <a:lstStyle/>
          <a:p>
            <a:pPr marL="742950" lvl="1" indent="-285750">
              <a:buFont typeface="Arial" panose="020B0604020202020204" pitchFamily="34" charset="0"/>
              <a:buChar char="•"/>
            </a:pPr>
            <a:r>
              <a:rPr lang="en-GB" dirty="0"/>
              <a:t>A correlation ID lets us tie together a request and its reaction, allowing us to wait between being signalled.</a:t>
            </a:r>
          </a:p>
        </p:txBody>
      </p:sp>
    </p:spTree>
    <p:extLst>
      <p:ext uri="{BB962C8B-B14F-4D97-AF65-F5344CB8AC3E}">
        <p14:creationId xmlns:p14="http://schemas.microsoft.com/office/powerpoint/2010/main" val="18096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A630F-3155-BC5B-11E6-0068B315EA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1B9D7F-C97D-D428-1B4E-A9C0386007CC}"/>
              </a:ext>
            </a:extLst>
          </p:cNvPr>
          <p:cNvSpPr>
            <a:spLocks noGrp="1"/>
          </p:cNvSpPr>
          <p:nvPr>
            <p:ph type="title"/>
          </p:nvPr>
        </p:nvSpPr>
        <p:spPr/>
        <p:txBody>
          <a:bodyPr/>
          <a:lstStyle/>
          <a:p>
            <a:r>
              <a:rPr lang="en-GB" dirty="0"/>
              <a:t>Further </a:t>
            </a:r>
            <a:r>
              <a:rPr dirty="0"/>
              <a:t>Durable Execution</a:t>
            </a:r>
          </a:p>
        </p:txBody>
      </p:sp>
      <p:sp>
        <p:nvSpPr>
          <p:cNvPr id="6" name="Content Placeholder 2">
            <a:extLst>
              <a:ext uri="{FF2B5EF4-FFF2-40B4-BE49-F238E27FC236}">
                <a16:creationId xmlns:a16="http://schemas.microsoft.com/office/drawing/2014/main" id="{9B4114B1-180E-29F4-96AA-3C249E75C3F3}"/>
              </a:ext>
            </a:extLst>
          </p:cNvPr>
          <p:cNvSpPr>
            <a:spLocks noGrp="1"/>
          </p:cNvSpPr>
          <p:nvPr>
            <p:ph idx="1"/>
          </p:nvPr>
        </p:nvSpPr>
        <p:spPr>
          <a:xfrm>
            <a:off x="612647" y="1715532"/>
            <a:ext cx="3805241" cy="535299"/>
          </a:xfrm>
        </p:spPr>
        <p:txBody>
          <a:bodyPr/>
          <a:lstStyle/>
          <a:p>
            <a:pPr marL="0" indent="0">
              <a:buNone/>
            </a:pPr>
            <a:r>
              <a:rPr lang="en-GB" dirty="0"/>
              <a:t>Long-running processes must:</a:t>
            </a:r>
          </a:p>
          <a:p>
            <a:endParaRPr lang="en-US" dirty="0"/>
          </a:p>
        </p:txBody>
      </p:sp>
      <p:sp>
        <p:nvSpPr>
          <p:cNvPr id="7" name="TextBox 6">
            <a:extLst>
              <a:ext uri="{FF2B5EF4-FFF2-40B4-BE49-F238E27FC236}">
                <a16:creationId xmlns:a16="http://schemas.microsoft.com/office/drawing/2014/main" id="{088DBEAF-CB97-B6A5-15AF-56E55FB058E4}"/>
              </a:ext>
            </a:extLst>
          </p:cNvPr>
          <p:cNvSpPr txBox="1"/>
          <p:nvPr/>
        </p:nvSpPr>
        <p:spPr>
          <a:xfrm>
            <a:off x="447152" y="2285465"/>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Survive restarts</a:t>
            </a:r>
          </a:p>
        </p:txBody>
      </p:sp>
      <p:sp>
        <p:nvSpPr>
          <p:cNvPr id="8" name="TextBox 7">
            <a:extLst>
              <a:ext uri="{FF2B5EF4-FFF2-40B4-BE49-F238E27FC236}">
                <a16:creationId xmlns:a16="http://schemas.microsoft.com/office/drawing/2014/main" id="{68D1852C-5435-B769-3733-61DF4C437E53}"/>
              </a:ext>
            </a:extLst>
          </p:cNvPr>
          <p:cNvSpPr txBox="1"/>
          <p:nvPr/>
        </p:nvSpPr>
        <p:spPr>
          <a:xfrm>
            <a:off x="447152" y="3830866"/>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Handle retries and failures</a:t>
            </a:r>
          </a:p>
        </p:txBody>
      </p:sp>
      <p:sp>
        <p:nvSpPr>
          <p:cNvPr id="9" name="TextBox 8">
            <a:extLst>
              <a:ext uri="{FF2B5EF4-FFF2-40B4-BE49-F238E27FC236}">
                <a16:creationId xmlns:a16="http://schemas.microsoft.com/office/drawing/2014/main" id="{D8C89517-4477-35D1-8F58-F7D22A26904B}"/>
              </a:ext>
            </a:extLst>
          </p:cNvPr>
          <p:cNvSpPr txBox="1"/>
          <p:nvPr/>
        </p:nvSpPr>
        <p:spPr>
          <a:xfrm>
            <a:off x="447152" y="4750741"/>
            <a:ext cx="7491046" cy="369332"/>
          </a:xfrm>
          <a:prstGeom prst="rect">
            <a:avLst/>
          </a:prstGeom>
          <a:noFill/>
        </p:spPr>
        <p:txBody>
          <a:bodyPr wrap="square">
            <a:spAutoFit/>
          </a:bodyPr>
          <a:lstStyle/>
          <a:p>
            <a:pPr marL="742950" lvl="1" indent="-285750">
              <a:buFont typeface="Arial" panose="020B0604020202020204" pitchFamily="34" charset="0"/>
              <a:buChar char="•"/>
            </a:pPr>
            <a:r>
              <a:rPr lang="en-GB" dirty="0"/>
              <a:t>Resume after waiting (e.g., waiting for payment or a courier)</a:t>
            </a:r>
          </a:p>
        </p:txBody>
      </p:sp>
      <p:sp>
        <p:nvSpPr>
          <p:cNvPr id="3" name="TextBox 2">
            <a:extLst>
              <a:ext uri="{FF2B5EF4-FFF2-40B4-BE49-F238E27FC236}">
                <a16:creationId xmlns:a16="http://schemas.microsoft.com/office/drawing/2014/main" id="{478A66DA-1308-5075-9FB7-F29267229491}"/>
              </a:ext>
            </a:extLst>
          </p:cNvPr>
          <p:cNvSpPr txBox="1"/>
          <p:nvPr/>
        </p:nvSpPr>
        <p:spPr>
          <a:xfrm>
            <a:off x="447152" y="2709388"/>
            <a:ext cx="8068198" cy="646331"/>
          </a:xfrm>
          <a:prstGeom prst="rect">
            <a:avLst/>
          </a:prstGeom>
          <a:noFill/>
        </p:spPr>
        <p:txBody>
          <a:bodyPr wrap="square">
            <a:spAutoFit/>
          </a:bodyPr>
          <a:lstStyle/>
          <a:p>
            <a:pPr marL="742950" lvl="1" indent="-285750">
              <a:buFont typeface="Arial" panose="020B0604020202020204" pitchFamily="34" charset="0"/>
              <a:buChar char="•"/>
            </a:pPr>
            <a:r>
              <a:rPr lang="en-GB" dirty="0"/>
              <a:t>Provided we don’t ack until a message has been handled, we will not lose work. We should be transactional to avoid partial writes.</a:t>
            </a:r>
          </a:p>
        </p:txBody>
      </p:sp>
      <p:sp>
        <p:nvSpPr>
          <p:cNvPr id="4" name="TextBox 3">
            <a:extLst>
              <a:ext uri="{FF2B5EF4-FFF2-40B4-BE49-F238E27FC236}">
                <a16:creationId xmlns:a16="http://schemas.microsoft.com/office/drawing/2014/main" id="{951438CE-0E5F-CD5D-2EC7-B36179D4C85C}"/>
              </a:ext>
            </a:extLst>
          </p:cNvPr>
          <p:cNvSpPr txBox="1"/>
          <p:nvPr/>
        </p:nvSpPr>
        <p:spPr>
          <a:xfrm>
            <a:off x="447152" y="3355719"/>
            <a:ext cx="8068198" cy="369332"/>
          </a:xfrm>
          <a:prstGeom prst="rect">
            <a:avLst/>
          </a:prstGeom>
          <a:noFill/>
        </p:spPr>
        <p:txBody>
          <a:bodyPr wrap="square">
            <a:spAutoFit/>
          </a:bodyPr>
          <a:lstStyle/>
          <a:p>
            <a:pPr marL="742950" lvl="1" indent="-285750">
              <a:buFont typeface="Arial" panose="020B0604020202020204" pitchFamily="34" charset="0"/>
              <a:buChar char="•"/>
            </a:pPr>
            <a:r>
              <a:rPr lang="en-GB" dirty="0"/>
              <a:t>Requires Transactional Messaging</a:t>
            </a:r>
          </a:p>
        </p:txBody>
      </p:sp>
      <p:sp>
        <p:nvSpPr>
          <p:cNvPr id="5" name="TextBox 4">
            <a:extLst>
              <a:ext uri="{FF2B5EF4-FFF2-40B4-BE49-F238E27FC236}">
                <a16:creationId xmlns:a16="http://schemas.microsoft.com/office/drawing/2014/main" id="{721E648E-B3AF-1499-077D-D6B120780579}"/>
              </a:ext>
            </a:extLst>
          </p:cNvPr>
          <p:cNvSpPr txBox="1"/>
          <p:nvPr/>
        </p:nvSpPr>
        <p:spPr>
          <a:xfrm>
            <a:off x="447152" y="4237896"/>
            <a:ext cx="8068198" cy="369332"/>
          </a:xfrm>
          <a:prstGeom prst="rect">
            <a:avLst/>
          </a:prstGeom>
          <a:noFill/>
        </p:spPr>
        <p:txBody>
          <a:bodyPr wrap="square">
            <a:spAutoFit/>
          </a:bodyPr>
          <a:lstStyle/>
          <a:p>
            <a:pPr marL="742950" lvl="1" indent="-285750">
              <a:buFont typeface="Arial" panose="020B0604020202020204" pitchFamily="34" charset="0"/>
              <a:buChar char="•"/>
            </a:pPr>
            <a:r>
              <a:rPr lang="en-GB" dirty="0"/>
              <a:t>Our middleware pipeline can use resiliency libraries like Polly</a:t>
            </a:r>
          </a:p>
        </p:txBody>
      </p:sp>
      <p:sp>
        <p:nvSpPr>
          <p:cNvPr id="11" name="TextBox 10">
            <a:extLst>
              <a:ext uri="{FF2B5EF4-FFF2-40B4-BE49-F238E27FC236}">
                <a16:creationId xmlns:a16="http://schemas.microsoft.com/office/drawing/2014/main" id="{8D5167CD-4E11-D87F-A6C7-3F84884A465F}"/>
              </a:ext>
            </a:extLst>
          </p:cNvPr>
          <p:cNvSpPr txBox="1"/>
          <p:nvPr/>
        </p:nvSpPr>
        <p:spPr>
          <a:xfrm>
            <a:off x="447152" y="5263586"/>
            <a:ext cx="8068198" cy="646331"/>
          </a:xfrm>
          <a:prstGeom prst="rect">
            <a:avLst/>
          </a:prstGeom>
          <a:noFill/>
        </p:spPr>
        <p:txBody>
          <a:bodyPr wrap="square">
            <a:spAutoFit/>
          </a:bodyPr>
          <a:lstStyle/>
          <a:p>
            <a:pPr marL="742950" lvl="1" indent="-285750">
              <a:buFont typeface="Arial" panose="020B0604020202020204" pitchFamily="34" charset="0"/>
              <a:buChar char="•"/>
            </a:pPr>
            <a:r>
              <a:rPr lang="en-GB" dirty="0"/>
              <a:t>A correlation ID lets us tie together a request and its reaction, allowing us to wait between being signalled.</a:t>
            </a:r>
          </a:p>
        </p:txBody>
      </p:sp>
    </p:spTree>
    <p:extLst>
      <p:ext uri="{BB962C8B-B14F-4D97-AF65-F5344CB8AC3E}">
        <p14:creationId xmlns:p14="http://schemas.microsoft.com/office/powerpoint/2010/main" val="3680550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anchor="b">
            <a:normAutofit/>
          </a:bodyPr>
          <a:lstStyle/>
          <a:p>
            <a:pPr algn="l"/>
            <a:r>
              <a:rPr lang="en-GB" sz="5700"/>
              <a:t>Commands and Queries</a:t>
            </a:r>
          </a:p>
        </p:txBody>
      </p:sp>
      <p:sp>
        <p:nvSpPr>
          <p:cNvPr id="3" name="Subtitle 2"/>
          <p:cNvSpPr>
            <a:spLocks noGrp="1"/>
          </p:cNvSpPr>
          <p:nvPr>
            <p:ph type="subTitle" idx="1"/>
          </p:nvPr>
        </p:nvSpPr>
        <p:spPr>
          <a:xfrm>
            <a:off x="628649" y="4983276"/>
            <a:ext cx="7884414" cy="1126680"/>
          </a:xfrm>
        </p:spPr>
        <p:txBody>
          <a:bodyPr>
            <a:normAutofit/>
          </a:bodyPr>
          <a:lstStyle/>
          <a:p>
            <a:pPr algn="l"/>
            <a:endParaRPr lang="en-GB" dirty="0"/>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Section 5: Reactor vs Proactor</a:t>
            </a:r>
          </a:p>
        </p:txBody>
      </p:sp>
      <p:sp>
        <p:nvSpPr>
          <p:cNvPr id="3" name="Subtitle 2"/>
          <p:cNvSpPr>
            <a:spLocks noGrp="1"/>
          </p:cNvSpPr>
          <p:nvPr>
            <p:ph type="subTitle" idx="1"/>
          </p:nvPr>
        </p:nvSpPr>
        <p:spPr/>
        <p:txBody>
          <a:bodyPr/>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22: The Reactor Pattern</a:t>
            </a:r>
          </a:p>
        </p:txBody>
      </p:sp>
      <p:sp>
        <p:nvSpPr>
          <p:cNvPr id="3" name="Content Placeholder 2"/>
          <p:cNvSpPr>
            <a:spLocks noGrp="1"/>
          </p:cNvSpPr>
          <p:nvPr>
            <p:ph idx="1"/>
          </p:nvPr>
        </p:nvSpPr>
        <p:spPr/>
        <p:txBody>
          <a:bodyPr/>
          <a:lstStyle/>
          <a:p>
            <a:endParaRPr/>
          </a:p>
          <a:p>
            <a:r>
              <a:t>- Event loop: sync, single-threaded</a:t>
            </a:r>
          </a:p>
          <a:p>
            <a:pPr>
              <a:defRPr sz="1000"/>
            </a:pPr>
            <a:r>
              <a:t>while (true)</a:t>
            </a:r>
            <a:br/>
            <a:r>
              <a:t>{</a:t>
            </a:r>
            <a:br/>
            <a:r>
              <a:t>    var message = _channel.Receive(); // blocking</a:t>
            </a:r>
            <a:br/>
            <a:r>
              <a:t>    _commandProcessor.Send(_mapper.MapToCommand(message));</a:t>
            </a:r>
            <a:br/>
            <a: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23: The Proactor Pattern</a:t>
            </a:r>
          </a:p>
        </p:txBody>
      </p:sp>
      <p:sp>
        <p:nvSpPr>
          <p:cNvPr id="3" name="Content Placeholder 2"/>
          <p:cNvSpPr>
            <a:spLocks noGrp="1"/>
          </p:cNvSpPr>
          <p:nvPr>
            <p:ph idx="1"/>
          </p:nvPr>
        </p:nvSpPr>
        <p:spPr/>
        <p:txBody>
          <a:bodyPr/>
          <a:lstStyle/>
          <a:p>
            <a:endParaRPr/>
          </a:p>
          <a:p>
            <a:r>
              <a:t>- Async IO model: Task-based concurrency</a:t>
            </a:r>
          </a:p>
          <a:p>
            <a:pPr>
              <a:defRPr sz="1000"/>
            </a:pPr>
            <a:r>
              <a:t>while (await _channel.HasMessagesAsync())</a:t>
            </a:r>
            <a:br/>
            <a:r>
              <a:t>{</a:t>
            </a:r>
            <a:br/>
            <a:r>
              <a:t>    var message = await _channel.ReceiveAsync();</a:t>
            </a:r>
            <a:br/>
            <a:r>
              <a:t>    await _commandProcessor.SendAsync(_mapper.MapToCommand(message));</a:t>
            </a:r>
            <a:br/>
            <a: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Slide 24: .NET and Concurrency Models</a:t>
            </a:r>
          </a:p>
        </p:txBody>
      </p:sp>
      <p:sp>
        <p:nvSpPr>
          <p:cNvPr id="3" name="Content Placeholder 2"/>
          <p:cNvSpPr>
            <a:spLocks noGrp="1"/>
          </p:cNvSpPr>
          <p:nvPr>
            <p:ph idx="1"/>
          </p:nvPr>
        </p:nvSpPr>
        <p:spPr/>
        <p:txBody>
          <a:bodyPr/>
          <a:lstStyle/>
          <a:p>
            <a:endParaRPr/>
          </a:p>
          <a:p>
            <a:r>
              <a:t>- Thread pool exhaustion risk</a:t>
            </a:r>
          </a:p>
          <a:p>
            <a:r>
              <a:t>- Use async handlers or explicit threading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Slide 25: Explicit Threads for Resilience</a:t>
            </a:r>
          </a:p>
        </p:txBody>
      </p:sp>
      <p:sp>
        <p:nvSpPr>
          <p:cNvPr id="3" name="Content Placeholder 2"/>
          <p:cNvSpPr>
            <a:spLocks noGrp="1"/>
          </p:cNvSpPr>
          <p:nvPr>
            <p:ph idx="1"/>
          </p:nvPr>
        </p:nvSpPr>
        <p:spPr/>
        <p:txBody>
          <a:bodyPr/>
          <a:lstStyle/>
          <a:p>
            <a:endParaRPr/>
          </a:p>
          <a:p>
            <a:r>
              <a:t>- Background thread workers instead of thread pool</a:t>
            </a:r>
          </a:p>
          <a:p>
            <a:pPr>
              <a:defRPr sz="1000"/>
            </a:pPr>
            <a:r>
              <a:t>var worker = new Thread(() =&gt; messagePump.Run());</a:t>
            </a:r>
            <a:br/>
            <a:r>
              <a:t>worker.IsBackground = true;</a:t>
            </a:r>
            <a:br/>
            <a:r>
              <a:t>worker.Start();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78CA25-9CF1-2D41-E569-4ECD3A48B4E9}"/>
              </a:ext>
            </a:extLst>
          </p:cNvPr>
          <p:cNvPicPr>
            <a:picLocks noChangeAspect="1"/>
          </p:cNvPicPr>
          <p:nvPr/>
        </p:nvPicPr>
        <p:blipFill>
          <a:blip r:embed="rId2"/>
          <a:stretch>
            <a:fillRect/>
          </a:stretch>
        </p:blipFill>
        <p:spPr>
          <a:xfrm>
            <a:off x="142035" y="977733"/>
            <a:ext cx="8611756" cy="415558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Wrap Up</a:t>
            </a:r>
            <a:endParaRPr dirty="0"/>
          </a:p>
        </p:txBody>
      </p:sp>
      <p:sp>
        <p:nvSpPr>
          <p:cNvPr id="3" name="Subtitle 2"/>
          <p:cNvSpPr>
            <a:spLocks noGrp="1"/>
          </p:cNvSpPr>
          <p:nvPr>
            <p:ph type="subTitle" idx="1"/>
          </p:nvPr>
        </p:nvSpPr>
        <p:spPr/>
        <p:txBody>
          <a:bodyPr/>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Cost of Ownership</a:t>
            </a:r>
          </a:p>
        </p:txBody>
      </p:sp>
      <p:sp>
        <p:nvSpPr>
          <p:cNvPr id="3" name="Content Placeholder 2"/>
          <p:cNvSpPr>
            <a:spLocks noGrp="1"/>
          </p:cNvSpPr>
          <p:nvPr>
            <p:ph idx="1"/>
          </p:nvPr>
        </p:nvSpPr>
        <p:spPr>
          <a:xfrm>
            <a:off x="628650" y="1825625"/>
            <a:ext cx="7886700" cy="436312"/>
          </a:xfrm>
        </p:spPr>
        <p:txBody>
          <a:bodyPr/>
          <a:lstStyle/>
          <a:p>
            <a:pPr marL="0" indent="0">
              <a:buNone/>
            </a:pPr>
            <a:r>
              <a:rPr lang="en-GB" dirty="0"/>
              <a:t>The c</a:t>
            </a:r>
            <a:r>
              <a:rPr dirty="0" err="1"/>
              <a:t>ost</a:t>
            </a:r>
            <a:r>
              <a:rPr dirty="0"/>
              <a:t> of software is </a:t>
            </a:r>
            <a:r>
              <a:rPr lang="en-GB" dirty="0"/>
              <a:t> in </a:t>
            </a:r>
            <a:r>
              <a:rPr dirty="0"/>
              <a:t>ownership, not authorship</a:t>
            </a:r>
            <a:r>
              <a:rPr lang="en-GB" dirty="0"/>
              <a:t>.</a:t>
            </a:r>
            <a:endParaRPr dirty="0"/>
          </a:p>
        </p:txBody>
      </p:sp>
      <p:sp>
        <p:nvSpPr>
          <p:cNvPr id="4" name="TextBox 3">
            <a:extLst>
              <a:ext uri="{FF2B5EF4-FFF2-40B4-BE49-F238E27FC236}">
                <a16:creationId xmlns:a16="http://schemas.microsoft.com/office/drawing/2014/main" id="{954474DC-B1A0-5C1B-3813-E80EF465A117}"/>
              </a:ext>
            </a:extLst>
          </p:cNvPr>
          <p:cNvSpPr txBox="1"/>
          <p:nvPr/>
        </p:nvSpPr>
        <p:spPr>
          <a:xfrm>
            <a:off x="447152" y="2285465"/>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Order of magnitude difference</a:t>
            </a:r>
          </a:p>
        </p:txBody>
      </p:sp>
      <p:sp>
        <p:nvSpPr>
          <p:cNvPr id="5" name="TextBox 4">
            <a:extLst>
              <a:ext uri="{FF2B5EF4-FFF2-40B4-BE49-F238E27FC236}">
                <a16:creationId xmlns:a16="http://schemas.microsoft.com/office/drawing/2014/main" id="{98F21692-AE7E-EF38-E8B4-89B632E7498A}"/>
              </a:ext>
            </a:extLst>
          </p:cNvPr>
          <p:cNvSpPr txBox="1"/>
          <p:nvPr/>
        </p:nvSpPr>
        <p:spPr>
          <a:xfrm>
            <a:off x="447152" y="2678325"/>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Less code, is lower ownership cost</a:t>
            </a:r>
          </a:p>
        </p:txBody>
      </p:sp>
      <p:sp>
        <p:nvSpPr>
          <p:cNvPr id="6" name="TextBox 5">
            <a:extLst>
              <a:ext uri="{FF2B5EF4-FFF2-40B4-BE49-F238E27FC236}">
                <a16:creationId xmlns:a16="http://schemas.microsoft.com/office/drawing/2014/main" id="{93E34F76-27AD-C42E-CACC-BD49910238C9}"/>
              </a:ext>
            </a:extLst>
          </p:cNvPr>
          <p:cNvSpPr txBox="1"/>
          <p:nvPr/>
        </p:nvSpPr>
        <p:spPr>
          <a:xfrm>
            <a:off x="447152" y="3640307"/>
            <a:ext cx="7695821" cy="923330"/>
          </a:xfrm>
          <a:prstGeom prst="rect">
            <a:avLst/>
          </a:prstGeom>
          <a:noFill/>
        </p:spPr>
        <p:txBody>
          <a:bodyPr wrap="square">
            <a:spAutoFit/>
          </a:bodyPr>
          <a:lstStyle/>
          <a:p>
            <a:pPr marL="742950" lvl="1" indent="-285750">
              <a:buFont typeface="Arial" panose="020B0604020202020204" pitchFamily="34" charset="0"/>
              <a:buChar char="•"/>
            </a:pPr>
            <a:r>
              <a:rPr lang="en-GB" dirty="0"/>
              <a:t>OSS reuse reduces your cost of ownership further (learning to use and possibly making PRs still count, but OSS spreads the cost of ownership across many).</a:t>
            </a:r>
          </a:p>
        </p:txBody>
      </p:sp>
      <p:sp>
        <p:nvSpPr>
          <p:cNvPr id="7" name="TextBox 6">
            <a:extLst>
              <a:ext uri="{FF2B5EF4-FFF2-40B4-BE49-F238E27FC236}">
                <a16:creationId xmlns:a16="http://schemas.microsoft.com/office/drawing/2014/main" id="{80E30F89-5A14-E119-70CA-62C34B4B33A5}"/>
              </a:ext>
            </a:extLst>
          </p:cNvPr>
          <p:cNvSpPr txBox="1"/>
          <p:nvPr/>
        </p:nvSpPr>
        <p:spPr>
          <a:xfrm>
            <a:off x="447152" y="3159316"/>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Reuse lowers cost as it reduces the amount of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9064-F89C-2787-90B0-9764CDD94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89C6E-C02A-F63A-6C0C-0F96C275C60B}"/>
              </a:ext>
            </a:extLst>
          </p:cNvPr>
          <p:cNvSpPr>
            <a:spLocks noGrp="1"/>
          </p:cNvSpPr>
          <p:nvPr>
            <p:ph type="title"/>
          </p:nvPr>
        </p:nvSpPr>
        <p:spPr/>
        <p:txBody>
          <a:bodyPr/>
          <a:lstStyle/>
          <a:p>
            <a:r>
              <a:rPr lang="en-GB" dirty="0"/>
              <a:t>Buying Experience</a:t>
            </a:r>
            <a:endParaRPr dirty="0"/>
          </a:p>
        </p:txBody>
      </p:sp>
      <p:sp>
        <p:nvSpPr>
          <p:cNvPr id="3" name="Content Placeholder 2">
            <a:extLst>
              <a:ext uri="{FF2B5EF4-FFF2-40B4-BE49-F238E27FC236}">
                <a16:creationId xmlns:a16="http://schemas.microsoft.com/office/drawing/2014/main" id="{666DD128-027B-EF8F-5F96-922F10424BC9}"/>
              </a:ext>
            </a:extLst>
          </p:cNvPr>
          <p:cNvSpPr>
            <a:spLocks noGrp="1"/>
          </p:cNvSpPr>
          <p:nvPr>
            <p:ph idx="1"/>
          </p:nvPr>
        </p:nvSpPr>
        <p:spPr>
          <a:xfrm>
            <a:off x="628650" y="1825625"/>
            <a:ext cx="7886700" cy="436312"/>
          </a:xfrm>
        </p:spPr>
        <p:txBody>
          <a:bodyPr/>
          <a:lstStyle/>
          <a:p>
            <a:pPr marL="0" indent="0">
              <a:buNone/>
            </a:pPr>
            <a:r>
              <a:rPr lang="en-GB" dirty="0"/>
              <a:t>An OSS Framework offers years of experience solving a problem</a:t>
            </a:r>
            <a:endParaRPr dirty="0"/>
          </a:p>
        </p:txBody>
      </p:sp>
      <p:sp>
        <p:nvSpPr>
          <p:cNvPr id="4" name="TextBox 3">
            <a:extLst>
              <a:ext uri="{FF2B5EF4-FFF2-40B4-BE49-F238E27FC236}">
                <a16:creationId xmlns:a16="http://schemas.microsoft.com/office/drawing/2014/main" id="{6B169BCB-EE83-661C-524D-240F9253EE84}"/>
              </a:ext>
            </a:extLst>
          </p:cNvPr>
          <p:cNvSpPr txBox="1"/>
          <p:nvPr/>
        </p:nvSpPr>
        <p:spPr>
          <a:xfrm>
            <a:off x="447152" y="2285465"/>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Often your library starts out simply…</a:t>
            </a:r>
          </a:p>
        </p:txBody>
      </p:sp>
      <p:sp>
        <p:nvSpPr>
          <p:cNvPr id="5" name="TextBox 4">
            <a:extLst>
              <a:ext uri="{FF2B5EF4-FFF2-40B4-BE49-F238E27FC236}">
                <a16:creationId xmlns:a16="http://schemas.microsoft.com/office/drawing/2014/main" id="{346790DB-9916-F547-FBF8-A37A76EC74FE}"/>
              </a:ext>
            </a:extLst>
          </p:cNvPr>
          <p:cNvSpPr txBox="1"/>
          <p:nvPr/>
        </p:nvSpPr>
        <p:spPr>
          <a:xfrm>
            <a:off x="447152" y="2678325"/>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But then you hit issues around network errors…</a:t>
            </a:r>
          </a:p>
        </p:txBody>
      </p:sp>
      <p:sp>
        <p:nvSpPr>
          <p:cNvPr id="6" name="TextBox 5">
            <a:extLst>
              <a:ext uri="{FF2B5EF4-FFF2-40B4-BE49-F238E27FC236}">
                <a16:creationId xmlns:a16="http://schemas.microsoft.com/office/drawing/2014/main" id="{05412E2D-39E2-C1B8-9CB7-443EDF178E81}"/>
              </a:ext>
            </a:extLst>
          </p:cNvPr>
          <p:cNvSpPr txBox="1"/>
          <p:nvPr/>
        </p:nvSpPr>
        <p:spPr>
          <a:xfrm>
            <a:off x="447152" y="3640307"/>
            <a:ext cx="7695821" cy="646331"/>
          </a:xfrm>
          <a:prstGeom prst="rect">
            <a:avLst/>
          </a:prstGeom>
          <a:noFill/>
        </p:spPr>
        <p:txBody>
          <a:bodyPr wrap="square">
            <a:spAutoFit/>
          </a:bodyPr>
          <a:lstStyle/>
          <a:p>
            <a:pPr marL="742950" lvl="1" indent="-285750">
              <a:buFont typeface="Arial" panose="020B0604020202020204" pitchFamily="34" charset="0"/>
              <a:buChar char="•"/>
            </a:pPr>
            <a:r>
              <a:rPr lang="en-GB" dirty="0"/>
              <a:t>And then someone wants to use a different transport or storage provider.</a:t>
            </a:r>
          </a:p>
        </p:txBody>
      </p:sp>
      <p:sp>
        <p:nvSpPr>
          <p:cNvPr id="7" name="TextBox 6">
            <a:extLst>
              <a:ext uri="{FF2B5EF4-FFF2-40B4-BE49-F238E27FC236}">
                <a16:creationId xmlns:a16="http://schemas.microsoft.com/office/drawing/2014/main" id="{19FABFFB-9941-ACB0-364F-56A719B5CD67}"/>
              </a:ext>
            </a:extLst>
          </p:cNvPr>
          <p:cNvSpPr txBox="1"/>
          <p:nvPr/>
        </p:nvSpPr>
        <p:spPr>
          <a:xfrm>
            <a:off x="447152" y="3159316"/>
            <a:ext cx="6099348" cy="369332"/>
          </a:xfrm>
          <a:prstGeom prst="rect">
            <a:avLst/>
          </a:prstGeom>
          <a:noFill/>
        </p:spPr>
        <p:txBody>
          <a:bodyPr wrap="square">
            <a:spAutoFit/>
          </a:bodyPr>
          <a:lstStyle/>
          <a:p>
            <a:pPr marL="742950" lvl="1" indent="-285750">
              <a:buFont typeface="Arial" panose="020B0604020202020204" pitchFamily="34" charset="0"/>
              <a:buChar char="•"/>
            </a:pPr>
            <a:r>
              <a:rPr lang="en-GB" dirty="0"/>
              <a:t>And then you need to write an Outbox</a:t>
            </a:r>
          </a:p>
        </p:txBody>
      </p:sp>
    </p:spTree>
    <p:extLst>
      <p:ext uri="{BB962C8B-B14F-4D97-AF65-F5344CB8AC3E}">
        <p14:creationId xmlns:p14="http://schemas.microsoft.com/office/powerpoint/2010/main" val="421402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Thank You</a:t>
            </a:r>
          </a:p>
        </p:txBody>
      </p:sp>
      <p:sp>
        <p:nvSpPr>
          <p:cNvPr id="3" name="Content Placeholder 2"/>
          <p:cNvSpPr>
            <a:spLocks noGrp="1"/>
          </p:cNvSpPr>
          <p:nvPr>
            <p:ph idx="1"/>
          </p:nvPr>
        </p:nvSpPr>
        <p:spPr/>
        <p:txBody>
          <a:bodyPr/>
          <a:lstStyle/>
          <a:p>
            <a:endParaRPr/>
          </a:p>
          <a:p>
            <a:r>
              <a:t>- Slides on GitHub</a:t>
            </a:r>
          </a:p>
          <a:p>
            <a:r>
              <a:t>- Blog and video series coming</a:t>
            </a:r>
          </a:p>
          <a:p>
            <a:r>
              <a:t>- Questions?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9486" y="603504"/>
            <a:ext cx="4396797" cy="1527048"/>
          </a:xfrm>
        </p:spPr>
        <p:txBody>
          <a:bodyPr vert="horz" lIns="91440" tIns="45720" rIns="91440" bIns="45720" rtlCol="0" anchor="b">
            <a:normAutofit/>
          </a:bodyPr>
          <a:lstStyle/>
          <a:p>
            <a:pPr defTabSz="914400"/>
            <a:r>
              <a:rPr lang="en-US" sz="3600" b="1" kern="1200" dirty="0">
                <a:solidFill>
                  <a:schemeClr val="tx1"/>
                </a:solidFill>
                <a:latin typeface="+mj-lt"/>
                <a:ea typeface="+mj-ea"/>
                <a:cs typeface="+mj-cs"/>
              </a:rPr>
              <a:t>Command Design Pattern</a:t>
            </a:r>
          </a:p>
        </p:txBody>
      </p:sp>
      <p:pic>
        <p:nvPicPr>
          <p:cNvPr id="4" name="Picture 3" descr="CommandClassDiagram.png">
            <a:extLst>
              <a:ext uri="{FF2B5EF4-FFF2-40B4-BE49-F238E27FC236}">
                <a16:creationId xmlns:a16="http://schemas.microsoft.com/office/drawing/2014/main" id="{B054FBB4-1818-79B3-9C7E-976C0A3CB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546" y="773133"/>
            <a:ext cx="3511129" cy="5340120"/>
          </a:xfrm>
          <a:prstGeom prst="rect">
            <a:avLst/>
          </a:prstGeom>
        </p:spPr>
      </p:pic>
      <p:graphicFrame>
        <p:nvGraphicFramePr>
          <p:cNvPr id="19" name="TextBox 4">
            <a:extLst>
              <a:ext uri="{FF2B5EF4-FFF2-40B4-BE49-F238E27FC236}">
                <a16:creationId xmlns:a16="http://schemas.microsoft.com/office/drawing/2014/main" id="{95E1654B-8C53-786C-1E44-B699726E7726}"/>
              </a:ext>
            </a:extLst>
          </p:cNvPr>
          <p:cNvGraphicFramePr/>
          <p:nvPr/>
        </p:nvGraphicFramePr>
        <p:xfrm>
          <a:off x="459486" y="2212848"/>
          <a:ext cx="4396797" cy="4096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11">
            <a:extLst>
              <a:ext uri="{FF2B5EF4-FFF2-40B4-BE49-F238E27FC236}">
                <a16:creationId xmlns:a16="http://schemas.microsoft.com/office/drawing/2014/main" id="{742D8DE7-2C16-2DD6-F410-25FAF7523CC2}"/>
              </a:ext>
            </a:extLst>
          </p:cNvPr>
          <p:cNvSpPr txBox="1">
            <a:spLocks/>
          </p:cNvSpPr>
          <p:nvPr/>
        </p:nvSpPr>
        <p:spPr>
          <a:xfrm>
            <a:off x="391765" y="2142796"/>
            <a:ext cx="2571750" cy="3410712"/>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228600" defTabSz="914400"/>
            <a:endParaRPr lang="en-US" sz="1300" dirty="0"/>
          </a:p>
        </p:txBody>
      </p:sp>
      <p:pic>
        <p:nvPicPr>
          <p:cNvPr id="5" name="Content Placeholder 12">
            <a:extLst>
              <a:ext uri="{FF2B5EF4-FFF2-40B4-BE49-F238E27FC236}">
                <a16:creationId xmlns:a16="http://schemas.microsoft.com/office/drawing/2014/main" id="{1083D2F7-D040-E87E-72D0-8774AF0FB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738" y="2055137"/>
            <a:ext cx="5325699" cy="2902504"/>
          </a:xfrm>
          <a:prstGeom prst="rect">
            <a:avLst/>
          </a:prstGeom>
        </p:spPr>
      </p:pic>
      <p:graphicFrame>
        <p:nvGraphicFramePr>
          <p:cNvPr id="9" name="Diagram 8">
            <a:extLst>
              <a:ext uri="{FF2B5EF4-FFF2-40B4-BE49-F238E27FC236}">
                <a16:creationId xmlns:a16="http://schemas.microsoft.com/office/drawing/2014/main" id="{D7BEFA76-5222-92DF-5DEC-1D7F1533A750}"/>
              </a:ext>
            </a:extLst>
          </p:cNvPr>
          <p:cNvGraphicFramePr/>
          <p:nvPr>
            <p:extLst>
              <p:ext uri="{D42A27DB-BD31-4B8C-83A1-F6EECF244321}">
                <p14:modId xmlns:p14="http://schemas.microsoft.com/office/powerpoint/2010/main" val="76008510"/>
              </p:ext>
            </p:extLst>
          </p:nvPr>
        </p:nvGraphicFramePr>
        <p:xfrm>
          <a:off x="482458" y="995137"/>
          <a:ext cx="2963515" cy="51033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15668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 shot of a computer code&#10;&#10;AI-generated content may be incorrect.">
            <a:extLst>
              <a:ext uri="{FF2B5EF4-FFF2-40B4-BE49-F238E27FC236}">
                <a16:creationId xmlns:a16="http://schemas.microsoft.com/office/drawing/2014/main" id="{E5502690-6C73-AE0D-EED1-D6DF8B972B1E}"/>
              </a:ext>
            </a:extLst>
          </p:cNvPr>
          <p:cNvPicPr>
            <a:picLocks noChangeAspect="1"/>
          </p:cNvPicPr>
          <p:nvPr/>
        </p:nvPicPr>
        <p:blipFill>
          <a:blip r:embed="rId2"/>
          <a:stretch>
            <a:fillRect/>
          </a:stretch>
        </p:blipFill>
        <p:spPr>
          <a:xfrm>
            <a:off x="482600" y="2375979"/>
            <a:ext cx="8178799" cy="2106041"/>
          </a:xfrm>
          <a:prstGeom prst="rect">
            <a:avLst/>
          </a:prstGeom>
        </p:spPr>
      </p:pic>
      <p:sp>
        <p:nvSpPr>
          <p:cNvPr id="6" name="TextBox 5">
            <a:extLst>
              <a:ext uri="{FF2B5EF4-FFF2-40B4-BE49-F238E27FC236}">
                <a16:creationId xmlns:a16="http://schemas.microsoft.com/office/drawing/2014/main" id="{37B9464A-E0D3-B93F-DAE0-200B4F5C6D85}"/>
              </a:ext>
            </a:extLst>
          </p:cNvPr>
          <p:cNvSpPr txBox="1"/>
          <p:nvPr/>
        </p:nvSpPr>
        <p:spPr>
          <a:xfrm>
            <a:off x="777766" y="987973"/>
            <a:ext cx="1755227" cy="830997"/>
          </a:xfrm>
          <a:prstGeom prst="rect">
            <a:avLst/>
          </a:prstGeom>
          <a:noFill/>
        </p:spPr>
        <p:txBody>
          <a:bodyPr wrap="square" rtlCol="0">
            <a:spAutoFit/>
          </a:bodyPr>
          <a:lstStyle/>
          <a:p>
            <a:r>
              <a:rPr lang="en-US" sz="1200" dirty="0">
                <a:solidFill>
                  <a:schemeClr val="accent1"/>
                </a:solidFill>
                <a:latin typeface="Chalkboard" panose="03050602040202020205" pitchFamily="66" charset="77"/>
              </a:rPr>
              <a:t>Here, the interface indicates the role, a stereotype, that this object plays</a:t>
            </a:r>
          </a:p>
        </p:txBody>
      </p:sp>
      <p:cxnSp>
        <p:nvCxnSpPr>
          <p:cNvPr id="8" name="Straight Arrow Connector 7">
            <a:extLst>
              <a:ext uri="{FF2B5EF4-FFF2-40B4-BE49-F238E27FC236}">
                <a16:creationId xmlns:a16="http://schemas.microsoft.com/office/drawing/2014/main" id="{B882987D-DAF7-99D2-0330-E83C26189DE3}"/>
              </a:ext>
            </a:extLst>
          </p:cNvPr>
          <p:cNvCxnSpPr>
            <a:stCxn id="6" idx="2"/>
          </p:cNvCxnSpPr>
          <p:nvPr/>
        </p:nvCxnSpPr>
        <p:spPr>
          <a:xfrm flipH="1">
            <a:off x="1177159" y="1818970"/>
            <a:ext cx="478221" cy="1102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0308376-1983-912C-B95E-36E000D7CF8D}"/>
              </a:ext>
            </a:extLst>
          </p:cNvPr>
          <p:cNvSpPr txBox="1"/>
          <p:nvPr/>
        </p:nvSpPr>
        <p:spPr>
          <a:xfrm>
            <a:off x="5849007" y="804042"/>
            <a:ext cx="2443655" cy="1015663"/>
          </a:xfrm>
          <a:prstGeom prst="rect">
            <a:avLst/>
          </a:prstGeom>
          <a:noFill/>
        </p:spPr>
        <p:txBody>
          <a:bodyPr wrap="square" rtlCol="0">
            <a:spAutoFit/>
          </a:bodyPr>
          <a:lstStyle/>
          <a:p>
            <a:r>
              <a:rPr lang="en-US" sz="1200" dirty="0">
                <a:solidFill>
                  <a:schemeClr val="accent1"/>
                </a:solidFill>
                <a:latin typeface="Chalkboard" panose="03050602040202020205" pitchFamily="66" charset="77"/>
              </a:rPr>
              <a:t>We could use interfaces over concrete dependencies if we wanted to use in-memory or fakes, as needed (in-memory for slow I/O for example)</a:t>
            </a:r>
          </a:p>
        </p:txBody>
      </p:sp>
      <p:cxnSp>
        <p:nvCxnSpPr>
          <p:cNvPr id="10" name="Straight Arrow Connector 9">
            <a:extLst>
              <a:ext uri="{FF2B5EF4-FFF2-40B4-BE49-F238E27FC236}">
                <a16:creationId xmlns:a16="http://schemas.microsoft.com/office/drawing/2014/main" id="{D581F94A-73EB-F0B0-B2FD-BEABFF5CE193}"/>
              </a:ext>
            </a:extLst>
          </p:cNvPr>
          <p:cNvCxnSpPr>
            <a:cxnSpLocks/>
            <a:stCxn id="9" idx="2"/>
          </p:cNvCxnSpPr>
          <p:nvPr/>
        </p:nvCxnSpPr>
        <p:spPr>
          <a:xfrm flipH="1">
            <a:off x="6248400" y="1819705"/>
            <a:ext cx="822435" cy="918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31EBFBB-2536-4E87-4BC6-B8C4314C610B}"/>
              </a:ext>
            </a:extLst>
          </p:cNvPr>
          <p:cNvSpPr txBox="1"/>
          <p:nvPr/>
        </p:nvSpPr>
        <p:spPr>
          <a:xfrm>
            <a:off x="3657600" y="5171090"/>
            <a:ext cx="2443655" cy="1015663"/>
          </a:xfrm>
          <a:prstGeom prst="rect">
            <a:avLst/>
          </a:prstGeom>
          <a:noFill/>
        </p:spPr>
        <p:txBody>
          <a:bodyPr wrap="square" rtlCol="0">
            <a:spAutoFit/>
          </a:bodyPr>
          <a:lstStyle/>
          <a:p>
            <a:r>
              <a:rPr lang="en-US" sz="1200" dirty="0">
                <a:solidFill>
                  <a:schemeClr val="accent1"/>
                </a:solidFill>
                <a:latin typeface="Chalkboard" panose="03050602040202020205" pitchFamily="66" charset="77"/>
              </a:rPr>
              <a:t>Demo code is often ‘simple CRUD’ and as such is often a more questionable ‘fit’ for usage of the command pattern than real domains.</a:t>
            </a:r>
          </a:p>
        </p:txBody>
      </p:sp>
      <p:cxnSp>
        <p:nvCxnSpPr>
          <p:cNvPr id="13" name="Straight Arrow Connector 12">
            <a:extLst>
              <a:ext uri="{FF2B5EF4-FFF2-40B4-BE49-F238E27FC236}">
                <a16:creationId xmlns:a16="http://schemas.microsoft.com/office/drawing/2014/main" id="{2A51F901-602F-FB8E-3202-F87244A658EA}"/>
              </a:ext>
            </a:extLst>
          </p:cNvPr>
          <p:cNvCxnSpPr>
            <a:cxnSpLocks/>
          </p:cNvCxnSpPr>
          <p:nvPr/>
        </p:nvCxnSpPr>
        <p:spPr>
          <a:xfrm flipH="1" flipV="1">
            <a:off x="2627586" y="3752193"/>
            <a:ext cx="2280745" cy="1408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392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4620</TotalTime>
  <Words>5168</Words>
  <Application>Microsoft Macintosh PowerPoint</Application>
  <PresentationFormat>On-screen Show (4:3)</PresentationFormat>
  <Paragraphs>413</Paragraphs>
  <Slides>69</Slides>
  <Notes>30</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Aptos</vt:lpstr>
      <vt:lpstr>Aptos Display</vt:lpstr>
      <vt:lpstr>Arial</vt:lpstr>
      <vt:lpstr>Chalkboard</vt:lpstr>
      <vt:lpstr>Times</vt:lpstr>
      <vt:lpstr>Office Theme</vt:lpstr>
      <vt:lpstr>Do you need a Dispatcher?</vt:lpstr>
      <vt:lpstr>Introduction</vt:lpstr>
      <vt:lpstr>Who Are You?</vt:lpstr>
      <vt:lpstr>PowerPoint Presentation</vt:lpstr>
      <vt:lpstr>Agenda</vt:lpstr>
      <vt:lpstr>Commands and Queries</vt:lpstr>
      <vt:lpstr>Command Design Pattern</vt:lpstr>
      <vt:lpstr>PowerPoint Presentation</vt:lpstr>
      <vt:lpstr>PowerPoint Presentation</vt:lpstr>
      <vt:lpstr>PowerPoint Presentation</vt:lpstr>
      <vt:lpstr>Why Not Just Inline the Code?</vt:lpstr>
      <vt:lpstr>Command Pattern Benefits</vt:lpstr>
      <vt:lpstr>PowerPoint Presentation</vt:lpstr>
      <vt:lpstr>PowerPoint Presentation</vt:lpstr>
      <vt:lpstr>Command Query Separation (CQS)</vt:lpstr>
      <vt:lpstr>Queries as Commands (Almost)</vt:lpstr>
      <vt:lpstr>PowerPoint Presentation</vt:lpstr>
      <vt:lpstr>Command-Query Responsibility Separation</vt:lpstr>
      <vt:lpstr>PowerPoint Presentation</vt:lpstr>
      <vt:lpstr>Why Use Commands and Queries?</vt:lpstr>
      <vt:lpstr>PowerPoint Presentation</vt:lpstr>
      <vt:lpstr>Command Processor and Dispatcher</vt:lpstr>
      <vt:lpstr>What is a Command Dispatcher?</vt:lpstr>
      <vt:lpstr>Command Dispatcher</vt:lpstr>
      <vt:lpstr>What is a Command Processor?</vt:lpstr>
      <vt:lpstr>PowerPoint Presentation</vt:lpstr>
      <vt:lpstr>Processor: Dispatcher + Middleware Pipeline</vt:lpstr>
      <vt:lpstr>PowerPoint Presentation</vt:lpstr>
      <vt:lpstr>Brighter: Implementing a Pipeline</vt:lpstr>
      <vt:lpstr>Brighter: Implementing a Pipeline</vt:lpstr>
      <vt:lpstr>Commands vs. Events</vt:lpstr>
      <vt:lpstr>Commands vs. Events</vt:lpstr>
      <vt:lpstr>Commands vs. Events</vt:lpstr>
      <vt:lpstr>Commands vs. Events</vt:lpstr>
      <vt:lpstr>PowerPoint Presentation</vt:lpstr>
      <vt:lpstr>PowerPoint Presentation</vt:lpstr>
      <vt:lpstr>Guaranteed, At Least Once</vt:lpstr>
      <vt:lpstr>PowerPoint Presentation</vt:lpstr>
      <vt:lpstr>Guaranteed Delivery</vt:lpstr>
      <vt:lpstr>Message Mappers and Transformations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Not Do This Yourself?</vt:lpstr>
      <vt:lpstr>Message Pump</vt:lpstr>
      <vt:lpstr>Messages as Commands or Events</vt:lpstr>
      <vt:lpstr>PowerPoint Presentation</vt:lpstr>
      <vt:lpstr>Translate and Dispatch</vt:lpstr>
      <vt:lpstr>PowerPoint Presentation</vt:lpstr>
      <vt:lpstr>Durable Execution</vt:lpstr>
      <vt:lpstr>Handlers &amp; Durable Execution</vt:lpstr>
      <vt:lpstr>Further Durable Execution</vt:lpstr>
      <vt:lpstr>Section 5: Reactor vs Proactor</vt:lpstr>
      <vt:lpstr>Slide 22: The Reactor Pattern</vt:lpstr>
      <vt:lpstr>Slide 23: The Proactor Pattern</vt:lpstr>
      <vt:lpstr>Slide 24: .NET and Concurrency Models</vt:lpstr>
      <vt:lpstr>Slide 25: Explicit Threads for Resilience</vt:lpstr>
      <vt:lpstr>PowerPoint Presentation</vt:lpstr>
      <vt:lpstr>Wrap Up</vt:lpstr>
      <vt:lpstr>The Cost of Ownership</vt:lpstr>
      <vt:lpstr>Buying Experience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Ian Cooper</cp:lastModifiedBy>
  <cp:revision>28</cp:revision>
  <dcterms:created xsi:type="dcterms:W3CDTF">2013-01-27T09:14:16Z</dcterms:created>
  <dcterms:modified xsi:type="dcterms:W3CDTF">2025-07-02T08:13:37Z</dcterms:modified>
  <cp:category/>
</cp:coreProperties>
</file>